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2"/>
  </p:handoutMasterIdLst>
  <p:sldIdLst>
    <p:sldId id="256" r:id="rId3"/>
    <p:sldId id="394" r:id="rId4"/>
    <p:sldId id="357" r:id="rId6"/>
    <p:sldId id="396" r:id="rId7"/>
    <p:sldId id="395" r:id="rId8"/>
    <p:sldId id="259" r:id="rId9"/>
    <p:sldId id="319" r:id="rId10"/>
    <p:sldId id="316" r:id="rId11"/>
    <p:sldId id="317" r:id="rId12"/>
    <p:sldId id="318" r:id="rId13"/>
    <p:sldId id="320" r:id="rId14"/>
    <p:sldId id="321" r:id="rId15"/>
    <p:sldId id="404" r:id="rId16"/>
    <p:sldId id="434" r:id="rId17"/>
    <p:sldId id="435" r:id="rId18"/>
    <p:sldId id="437" r:id="rId19"/>
    <p:sldId id="269" r:id="rId20"/>
    <p:sldId id="323" r:id="rId21"/>
    <p:sldId id="322" r:id="rId22"/>
    <p:sldId id="271" r:id="rId23"/>
    <p:sldId id="397" r:id="rId24"/>
    <p:sldId id="398" r:id="rId25"/>
    <p:sldId id="285" r:id="rId26"/>
    <p:sldId id="286" r:id="rId27"/>
    <p:sldId id="287" r:id="rId28"/>
    <p:sldId id="288" r:id="rId29"/>
    <p:sldId id="446" r:id="rId30"/>
    <p:sldId id="292" r:id="rId31"/>
    <p:sldId id="447" r:id="rId32"/>
    <p:sldId id="458" r:id="rId33"/>
    <p:sldId id="454" r:id="rId34"/>
    <p:sldId id="453" r:id="rId35"/>
    <p:sldId id="455" r:id="rId36"/>
    <p:sldId id="456" r:id="rId37"/>
    <p:sldId id="459" r:id="rId38"/>
    <p:sldId id="460" r:id="rId39"/>
    <p:sldId id="461" r:id="rId40"/>
    <p:sldId id="462" r:id="rId41"/>
    <p:sldId id="450" r:id="rId42"/>
    <p:sldId id="448" r:id="rId43"/>
    <p:sldId id="449" r:id="rId44"/>
    <p:sldId id="349" r:id="rId45"/>
    <p:sldId id="350" r:id="rId46"/>
    <p:sldId id="445" r:id="rId47"/>
    <p:sldId id="347" r:id="rId48"/>
    <p:sldId id="275" r:id="rId49"/>
    <p:sldId id="277" r:id="rId50"/>
    <p:sldId id="276" r:id="rId51"/>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00FF"/>
    <a:srgbClr val="586E75"/>
    <a:srgbClr val="211962"/>
    <a:srgbClr val="08A0E9"/>
    <a:srgbClr val="543FFF"/>
    <a:srgbClr val="F8F8F8"/>
    <a:srgbClr val="FCF2D4"/>
    <a:srgbClr val="FBEDC5"/>
    <a:srgbClr val="FDF6E3"/>
    <a:srgbClr val="FAE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420" autoAdjust="0"/>
    <p:restoredTop sz="76796" autoAdjust="0"/>
  </p:normalViewPr>
  <p:slideViewPr>
    <p:cSldViewPr>
      <p:cViewPr varScale="1">
        <p:scale>
          <a:sx n="71" d="100"/>
          <a:sy n="71" d="100"/>
        </p:scale>
        <p:origin x="1320" y="48"/>
      </p:cViewPr>
      <p:guideLst>
        <p:guide orient="horz" pos="2132"/>
        <p:guide pos="2880"/>
      </p:guideLst>
    </p:cSldViewPr>
  </p:slideViewPr>
  <p:outlineViewPr>
    <p:cViewPr>
      <p:scale>
        <a:sx n="33" d="100"/>
        <a:sy n="33" d="100"/>
      </p:scale>
      <p:origin x="0" y="10698"/>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32"/>
        <p:guide pos="288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453091" y="263525"/>
            <a:ext cx="6237817" cy="4678363"/>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Estas celulas detectan la luz y mandan al cerebro una señal que es proporcional a la cantidad de luz que recibieron. En este caso, los conos azules detectaron mucha intensidad, y los verdes y los rojos, menos. </a:t>
            </a:r>
            <a:endParaRPr lang="x-none" altLang="en-US"/>
          </a:p>
          <a:p>
            <a:endParaRPr lang="x-none" altLang="en-US"/>
          </a:p>
          <a:p>
            <a:r>
              <a:rPr lang="x-none" altLang="en-US"/>
              <a:t>Es decir, los conos lo que hacen es convertir esa distribucion continua en lo que esencialmente son solo 3 numeros. Esos tres numeros luego van a la corteza visual y con mucha mucha magia de por medio, </a:t>
            </a:r>
            <a:endParaRPr lang="x-none"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cerebro (o sea, la persona) entiende lo que ve. </a:t>
            </a:r>
            <a:endParaRPr lang="x-none" altLang="en-US"/>
          </a:p>
          <a:p>
            <a:endParaRPr lang="x-none" altLang="en-US"/>
          </a:p>
          <a:p>
            <a:r>
              <a:rPr lang="x-none" altLang="en-US"/>
              <a:t>Pero lo interesante es que debido a esta brutal reduccion de la informacion, existe una infinidad de distribuciones distintas de longitudes de onda que percibimos como el mismo color mientras activen los tres tipos de conos con la misma intensidad. </a:t>
            </a:r>
            <a:endParaRPr lang="x-none"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Esta distribucion de longitudes de onda, por ejemplo, es tan azul como la anterior. Es un met´amero</a:t>
            </a:r>
            <a:endParaRPr lang="x-none"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Entonces ahora podemos entender como es que usando unos miseros 3 colores, un proyector puede reproducir los fant´asticos colores de un pahelio. </a:t>
            </a:r>
            <a:endParaRPr lang="x-none"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 un met´amero. </a:t>
            </a:r>
            <a:endParaRPr lang="x-none"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No se si les pasa que en cuanto aprenden algun conepto nuevo lo empiezan a ver por todos lados. Se llama effecto Baader-Meinhof y ahora van a notar ese efecto en todas partes. En el caso de los metameros, me paso que notaba que algo muy parecido aparecia cuando analizaba datos. </a:t>
            </a:r>
            <a:endParaRPr lang="x-none"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Por ejemplo, estos cuatro sets de datos son famosos. Claramente son muy distintos pero comparten propiedades estadisticas como el promedio y el desvio estandard de cada variable y la correlacion lineal entre ellas con 3 cifras significativas. </a:t>
            </a:r>
            <a:endParaRPr lang="x-none"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O quiz´as conozcan esta version agiornada a los tiempos que corren donde el gif animado es supremo. Este paper de Matejka y Fitzmaurice me pareci´o muy lindo, en particular, por su elegancia. La idea central es que si bien es muy dificil generar datastes muy distintos cuyas propiedades estadisticas sean similares, si es facil encontrar datasets similares con propiedades estaedisticas similares. </a:t>
            </a:r>
            <a:endParaRPr lang="x-none"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Lo que hace el algoritmo es empezar por un dataset inicial, lo perturba un poco y se fija que las porpiedades estadisticas que queremos preservar se preservan. Si esto no pasa, se descarta esa pertubacion y se vuelve a probar. Si pasa, acabamos de generar el primer met´amero. </a:t>
            </a:r>
            <a:endParaRPr lang="x-none"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Y ahora el proceso se repite. Muevo un poco los puntos, chequeo que sea un metamero, muevo los puntos, chequeo que sea un metamero, etc... </a:t>
            </a:r>
            <a:endParaRPr lang="x-none"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Esto es un parhelio, un fenomeno optico parecido a un arcoiris en el cual los cristales de hielo de las nubes funcionan como pequeños prismas que dividen la luz del Sol en un continuo infinito de colores. Muy lindo, ¿no? </a:t>
            </a:r>
            <a:endParaRPr lang="x-none" altLang="en-US"/>
          </a:p>
          <a:p>
            <a:r>
              <a:rPr lang="x-none" altLang="en-US"/>
              <a:t>Lamento tener que decirles que en realidad es todo una mentira. Esto</a:t>
            </a:r>
            <a:endParaRPr lang="x-none"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Adicionalmente, uno puede tambie chequear que cada metamero sucesivo minimice alguna funcion en particular. Por ejemplo, la distancia a otro dataset. </a:t>
            </a:r>
            <a:endParaRPr lang="x-none"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Implemente este algoritmo en R en el paquete metamer, que esta en CRAN. </a:t>
            </a:r>
            <a:endParaRPr lang="x-none"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codigo para generar metameros es asi. Se pasa la base de datos inicial a la funcion metamerize y los argumentos importante son la transformacion que hay que preservar (la media de x y la media de y), y la funcion que hay que minimizar. En este caso, se minimiza el producto de dos funciones, una es la distancia media al dinosaurio y otra es la “autoproximidad”. Esto es para evitar que los datos se amontonen. Luego est´a la cantidad de cifras significativas que queremos, el tamaño de la perturbacion, el numero de iteraciones y luego con cuantos metameros queremos quedarnos al final. </a:t>
            </a:r>
            <a:endParaRPr lang="x-none" altLang="en-US"/>
          </a:p>
          <a:p>
            <a:r>
              <a:rPr lang="x-none" altLang="en-US"/>
              <a:t>Luego, para volver del dinosaurio al continente, vuelvo a metamerizar, pero esta vez minimizando la distancia a latinr. </a:t>
            </a:r>
            <a:endParaRPr lang="x-none"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resultado es una lista de metameros que se puede pasar directo a ggplot y animar con gganimate. </a:t>
            </a:r>
            <a:endParaRPr lang="x-none"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“Pero Elio”, alguien me dir´a, ”¿por que en vez de gastar el tiempo haciendo un paquete que genera estos malditos metameros que nos hacen la vida dificil en vez de pensar formas de eliminarlos por completo de la faz de la Tierra?“</a:t>
            </a:r>
            <a:endParaRPr lang="x-none" altLang="en-US"/>
          </a:p>
          <a:p>
            <a:r>
              <a:rPr lang="x-none" altLang="en-US"/>
              <a:t>Y yo responderia: “Bueno, personaje ret´orico, la triste realidad es que los metameros vienen con la estadistica. No se puede tener uno sin el otro.”</a:t>
            </a:r>
            <a:endParaRPr lang="x-none"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En forma generica, una transformacion estadistica es una funci´on que toma datos con una determinada dimension y devuelve una determinada cantidad de numeros. </a:t>
            </a:r>
            <a:endParaRPr lang="x-none"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Que F sea continua significa (mas o menos) que datos de entrada parecidos van a tener estadisticos parecidos. Que sea Inyectiva significa que a cada data set de datos le corresponde un unico valor del estadistico, y que m sea menor que n significa que el resultado de F tiene menos numeros que los datos de entrada. Se puede probar (que es codigo para “alguien probo pero yo no entiendo la prueba”) que</a:t>
            </a:r>
            <a:endParaRPr lang="x-none"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Que ninguna funcion puede tener las tres propiedades al mismo tiempo. Hay que elegir dos. ¿Cuales elegimos? </a:t>
            </a:r>
            <a:endParaRPr lang="x-none" altLang="en-US"/>
          </a:p>
          <a:p>
            <a:r>
              <a:rPr lang="x-none" altLang="en-US"/>
              <a:t>Bueno, definitivamente queremos que el resultado de la funcion sean menos numeros porque sino para que lo hacemos?</a:t>
            </a:r>
            <a:endParaRPr lang="x-none" altLang="en-US"/>
          </a:p>
          <a:p>
            <a:r>
              <a:rPr lang="x-none" altLang="en-US"/>
              <a:t>Por otro lado, no se me ocurre ninguna transformacion estadistica usada generalmente que no sea continua. Tiene sentido porque si queremos que los estadisticos “representen” los datos de alguna manera, es logico que datos parecidos esten representados por estadisticos parecidos. </a:t>
            </a:r>
            <a:endParaRPr lang="x-none"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Entonces, si queremos transformar los datos a una serie pequeña de numeros entendibles que ademas sean representativos, tenemos que sacrificar la inyectividad. </a:t>
            </a:r>
            <a:endParaRPr lang="x-none" altLang="en-US"/>
          </a:p>
          <a:p>
            <a:r>
              <a:rPr lang="x-none" altLang="en-US"/>
              <a:t>Este es un resultado relativamente trivial pero que, creo yo, tiene consecuencias profundas. </a:t>
            </a:r>
            <a:endParaRPr lang="x-none" altLang="en-US"/>
          </a:p>
          <a:p>
            <a:r>
              <a:rPr lang="x-none" altLang="en-US"/>
              <a:t>El problema no es usar la media o la mediana, usar el desvio estandar o la desviacion media, regresion por cuadrados minimos o con el estimador de Theil-Sen. Aunque encerremos a un millon de estadisticos con un millon de maquinas de escribir en una habitacion con durante un millon de años, no van a encontrar ninguna transformacion estad´istica que sea continua, que reduzca la informacion y que no tenga metameros. </a:t>
            </a:r>
            <a:endParaRPr lang="x-none" altLang="en-US"/>
          </a:p>
          <a:p>
            <a:endParaRPr lang="x-none"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Esto no es un parhelio. Es una FOTO de un parhelio. Una foto de un paherlio proyectada con un PROYECTOR que lejos de poder iluminar con los infinitos colores del arcoiris, solo tiene rojo, azul y verde!... </a:t>
            </a:r>
            <a:endParaRPr lang="x-none" altLang="en-US"/>
          </a:p>
          <a:p>
            <a:r>
              <a:rPr lang="x-none" altLang="en-US"/>
              <a:t>¿No es raro? ¿No es increible? ¿No es absolutamente sorprendente que con solo 3 luces se pueda recrear todos los colores?</a:t>
            </a:r>
            <a:endParaRPr lang="x-none" altLang="en-US"/>
          </a:p>
          <a:p>
            <a:endParaRPr lang="x-none"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Lo bueno de este algoritmo y de la implementacion, es que esta pensado para que sea totalmente general. Sirve para cualquier tipo de dato y cualquier transformacion y cualquier funcion a minimizar. </a:t>
            </a:r>
            <a:endParaRPr lang="x-none"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Veo caras sorprendidas porque nunca antes se habian hecho esta pregunta y caras sorprendidas porque me dejaron salir del colegio primario sin haber aprendido todo eso de los colores primario. </a:t>
            </a:r>
            <a:endParaRPr lang="x-none" altLang="en-US"/>
          </a:p>
          <a:p>
            <a:r>
              <a:rPr lang="x-none" altLang="en-US"/>
              <a:t>Dejenme decirles que la respuesta a la pregunta es una de esas cosas fascinantes y fractalmente complicadas. </a:t>
            </a:r>
            <a:endParaRPr lang="x-none"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muy grandes razgos, esto es lo que pasa cuando una persona (representada por este monigote) ve algun color (por ejemplo, una R azul). </a:t>
            </a:r>
            <a:endParaRPr lang="x-none"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objeto emite una determinada distribucion de longitudes de onda (colores) que es continua y esencialmente infinitamente detallada. </a:t>
            </a:r>
            <a:endParaRPr lang="x-none" altLang="en-US"/>
          </a:p>
          <a:p>
            <a:r>
              <a:rPr lang="x-none" altLang="en-US"/>
              <a:t>Esa luz llega a nuestros ojos, donde tenemos unas celulas especiales que detectan la luz que se llaman “conos”</a:t>
            </a:r>
            <a:endParaRPr lang="x-none"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 no, esos conos no...</a:t>
            </a:r>
            <a:endParaRPr lang="x-none"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 tampoco esos..</a:t>
            </a:r>
            <a:endParaRPr lang="x-none"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Ahi vamos. En fin. La mayoria de nostoros tenemos 3 tipos de conos distintos que son sensibles a un rango distinto de colores y que mas o menos son azul, verde y rojo. </a:t>
            </a:r>
            <a:endParaRPr lang="x-none"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2"/>
            <a:ext cx="6858000" cy="2387600"/>
          </a:xfrm>
        </p:spPr>
        <p:txBody>
          <a:bodyPr anchor="b"/>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8304" y="571720"/>
            <a:ext cx="7886700" cy="361007"/>
          </a:xfrm>
        </p:spPr>
        <p:txBody>
          <a:bodyPr anchor="b"/>
          <a:lstStyle>
            <a:lvl1pPr>
              <a:defRPr sz="6000"/>
            </a:lvl1pPr>
          </a:lstStyle>
          <a:p>
            <a:r>
              <a:rPr lang="en-US"/>
              <a:t>Click to edit Master title style</a:t>
            </a:r>
            <a:endParaRPr lang="en-US"/>
          </a:p>
        </p:txBody>
      </p:sp>
      <p:sp>
        <p:nvSpPr>
          <p:cNvPr id="8" name="Picture Placeholder 7"/>
          <p:cNvSpPr>
            <a:spLocks noGrp="1"/>
          </p:cNvSpPr>
          <p:nvPr>
            <p:ph type="pic" sz="quarter" idx="10"/>
          </p:nvPr>
        </p:nvSpPr>
        <p:spPr>
          <a:xfrm>
            <a:off x="431800" y="1123736"/>
            <a:ext cx="8280400" cy="4225810"/>
          </a:xfrm>
        </p:spPr>
        <p:txBody>
          <a:bodyPr/>
          <a:lstStyle/>
          <a:p>
            <a:endParaRPr lang="en-US"/>
          </a:p>
        </p:txBody>
      </p:sp>
      <p:sp>
        <p:nvSpPr>
          <p:cNvPr id="10" name="Text Placeholder 9"/>
          <p:cNvSpPr>
            <a:spLocks noGrp="1"/>
          </p:cNvSpPr>
          <p:nvPr>
            <p:ph type="body" sz="quarter" idx="11"/>
          </p:nvPr>
        </p:nvSpPr>
        <p:spPr>
          <a:xfrm>
            <a:off x="431800" y="5924550"/>
            <a:ext cx="8280400" cy="575734"/>
          </a:xfrm>
        </p:spPr>
        <p:txBody>
          <a:bodyPr>
            <a:noAutofit/>
          </a:bodyPr>
          <a:lstStyle>
            <a:lvl1pPr>
              <a:defRPr sz="1465"/>
            </a:lvl1pPr>
            <a:lvl2pPr>
              <a:defRPr sz="1465"/>
            </a:lvl2pPr>
            <a:lvl3pPr>
              <a:defRPr sz="1465"/>
            </a:lvl3pPr>
            <a:lvl4pPr>
              <a:defRPr sz="1465"/>
            </a:lvl4pPr>
            <a:lvl5pPr>
              <a:defRPr sz="14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471587"/>
          </a:xfrm>
        </p:spPr>
        <p:txBody>
          <a:bodyPr/>
          <a:lstStyle/>
          <a:p>
            <a:r>
              <a:rPr lang="en-US"/>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5" y="1094621"/>
            <a:ext cx="7375781" cy="798209"/>
          </a:xfrm>
        </p:spPr>
        <p:txBody>
          <a:bodyPr anchor="t">
            <a:noAutofit/>
          </a:bodyPr>
          <a:lstStyle>
            <a:lvl1pPr algn="l">
              <a:defRPr sz="5335" b="0" i="0" cap="small" baseline="0">
                <a:solidFill>
                  <a:schemeClr val="tx1"/>
                </a:solidFill>
                <a:latin typeface="Gotham Light" charset="0"/>
                <a:cs typeface="Gotham Light" charset="0"/>
              </a:defRPr>
            </a:lvl1pPr>
          </a:lstStyle>
          <a:p>
            <a:r>
              <a:rPr lang="es-AR" dirty="0"/>
              <a:t>TÍTULO DE LA PRESENTACIÓN</a:t>
            </a:r>
            <a:endParaRPr lang="es-AR" dirty="0"/>
          </a:p>
        </p:txBody>
      </p:sp>
      <p:sp>
        <p:nvSpPr>
          <p:cNvPr id="4" name="Rounded Rectangle 3"/>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2" name="Text Placeholder 11"/>
          <p:cNvSpPr>
            <a:spLocks noGrp="1"/>
          </p:cNvSpPr>
          <p:nvPr>
            <p:ph type="body" sz="quarter" idx="10" hasCustomPrompt="1"/>
          </p:nvPr>
        </p:nvSpPr>
        <p:spPr>
          <a:xfrm>
            <a:off x="5796136" y="4485581"/>
            <a:ext cx="2808312" cy="545939"/>
          </a:xfrm>
        </p:spPr>
        <p:txBody>
          <a:bodyPr/>
          <a:lstStyle>
            <a:lvl1pPr marL="635" indent="0" algn="r">
              <a:buNone/>
              <a:defRPr>
                <a:latin typeface="Gotham Light" charset="0"/>
                <a:cs typeface="Gotham Light" charset="0"/>
              </a:defRPr>
            </a:lvl1pPr>
          </a:lstStyle>
          <a:p>
            <a:pPr lvl="0"/>
            <a:r>
              <a:rPr lang="en-US" dirty="0"/>
              <a:t>Elio Campitelli</a:t>
            </a:r>
            <a:endParaRPr lang="en-GB" dirty="0"/>
          </a:p>
        </p:txBody>
      </p:sp>
      <p:cxnSp>
        <p:nvCxnSpPr>
          <p:cNvPr id="14" name="Straight Connector 13"/>
          <p:cNvCxnSpPr/>
          <p:nvPr userDrawn="1"/>
        </p:nvCxnSpPr>
        <p:spPr>
          <a:xfrm flipH="1">
            <a:off x="5364088" y="5031523"/>
            <a:ext cx="4104456" cy="1"/>
          </a:xfrm>
          <a:prstGeom prst="line">
            <a:avLst/>
          </a:prstGeom>
          <a:ln w="44450" cap="rnd">
            <a:solidFill>
              <a:srgbClr val="77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40568" y="1028737"/>
            <a:ext cx="720080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7" name="Straight Connector 6"/>
          <p:cNvCxnSpPr/>
          <p:nvPr userDrawn="1"/>
        </p:nvCxnSpPr>
        <p:spPr>
          <a:xfrm flipV="1">
            <a:off x="-396552" y="1028737"/>
            <a:ext cx="576064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8" y="260652"/>
            <a:ext cx="5042025" cy="768085"/>
          </a:xfrm>
        </p:spPr>
        <p:txBody>
          <a:bodyPr>
            <a:normAutofit/>
          </a:bodyPr>
          <a:lstStyle>
            <a:lvl1pPr marL="635" indent="0">
              <a:buNone/>
              <a:defRPr sz="4265" cap="small" baseline="0">
                <a:latin typeface="Gotham Light" charset="0"/>
                <a:cs typeface="Gotham Light" charset="0"/>
              </a:defRPr>
            </a:lvl1pPr>
          </a:lstStyle>
          <a:p>
            <a:pPr lvl="0"/>
            <a:r>
              <a:rPr lang="en-GB" dirty="0"/>
              <a:t>SUBTÍTULO</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ounded Rectangle 3"/>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7" name="Straight Connector 6"/>
          <p:cNvCxnSpPr/>
          <p:nvPr userDrawn="1"/>
        </p:nvCxnSpPr>
        <p:spPr>
          <a:xfrm flipV="1">
            <a:off x="-540568" y="1028737"/>
            <a:ext cx="5904656"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703" y="260652"/>
            <a:ext cx="5042025" cy="768085"/>
          </a:xfrm>
        </p:spPr>
        <p:txBody>
          <a:bodyPr>
            <a:normAutofit/>
          </a:bodyPr>
          <a:lstStyle>
            <a:lvl1pPr marL="635" indent="0">
              <a:buNone/>
              <a:defRPr sz="4265" cap="none" baseline="0">
                <a:latin typeface="Fira Code" panose="020B0609050000020004" pitchFamily="49" charset="0"/>
                <a:ea typeface="Fira Code" panose="020B0609050000020004" pitchFamily="49" charset="0"/>
              </a:defRPr>
            </a:lvl1pPr>
          </a:lstStyle>
          <a:p>
            <a:pPr lvl="0"/>
            <a:r>
              <a:rPr lang="en-GB" dirty="0" err="1"/>
              <a:t>funcion</a:t>
            </a:r>
            <a:r>
              <a:rPr lang="en-GB" dirty="0"/>
              <a:t>()</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315469"/>
            <a:ext cx="10081135" cy="1872539"/>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sz="2400"/>
          </a:p>
        </p:txBody>
      </p:sp>
      <p:sp>
        <p:nvSpPr>
          <p:cNvPr id="5" name="Text Placeholder 4"/>
          <p:cNvSpPr>
            <a:spLocks noGrp="1"/>
          </p:cNvSpPr>
          <p:nvPr>
            <p:ph type="body" sz="quarter" idx="10" hasCustomPrompt="1"/>
          </p:nvPr>
        </p:nvSpPr>
        <p:spPr>
          <a:xfrm>
            <a:off x="215521" y="744947"/>
            <a:ext cx="8712981" cy="1224179"/>
          </a:xfrm>
        </p:spPr>
        <p:txBody>
          <a:bodyPr anchor="ctr">
            <a:noAutofit/>
          </a:bodyPr>
          <a:lstStyle>
            <a:lvl1pPr marL="0" indent="0">
              <a:buNone/>
              <a:defRPr sz="4800" b="0" u="none" cap="small" baseline="0">
                <a:solidFill>
                  <a:schemeClr val="bg1"/>
                </a:solidFill>
                <a:latin typeface="Arial Black" panose="020B0A04020102020204"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916450"/>
            <a:ext cx="7993074" cy="3961859"/>
          </a:xfrm>
        </p:spPr>
        <p:txBody>
          <a:bodyPr>
            <a:normAutofit/>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dirty="0" err="1"/>
              <a:t>Descripción</a:t>
            </a:r>
            <a:endParaRPr lang="es-AR" dirty="0"/>
          </a:p>
        </p:txBody>
      </p:sp>
      <p:sp>
        <p:nvSpPr>
          <p:cNvPr id="6" name="Rounded Rectangle 5"/>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31845"/>
            <a:ext cx="7886700" cy="315912"/>
          </a:xfrm>
        </p:spPr>
        <p:txBody>
          <a:bodyPr/>
          <a:lstStyle/>
          <a:p>
            <a:r>
              <a:rPr lang="en-US"/>
              <a:t>Click to edit Master title style</a:t>
            </a:r>
            <a:endParaRPr lang="en-US" dirty="0"/>
          </a:p>
        </p:txBody>
      </p:sp>
      <p:sp>
        <p:nvSpPr>
          <p:cNvPr id="3" name="Content Placeholder 2"/>
          <p:cNvSpPr>
            <a:spLocks noGrp="1"/>
          </p:cNvSpPr>
          <p:nvPr>
            <p:ph idx="1"/>
          </p:nvPr>
        </p:nvSpPr>
        <p:spPr>
          <a:xfrm>
            <a:off x="484554" y="750302"/>
            <a:ext cx="8174891" cy="475252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557071"/>
            <a:ext cx="10081135" cy="5545596"/>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sz="2400"/>
          </a:p>
        </p:txBody>
      </p:sp>
      <p:sp>
        <p:nvSpPr>
          <p:cNvPr id="6" name="Text Placeholder 4"/>
          <p:cNvSpPr>
            <a:spLocks noGrp="1"/>
          </p:cNvSpPr>
          <p:nvPr>
            <p:ph type="body" sz="quarter" idx="10" hasCustomPrompt="1"/>
          </p:nvPr>
        </p:nvSpPr>
        <p:spPr>
          <a:xfrm>
            <a:off x="216005" y="739609"/>
            <a:ext cx="8712013" cy="1224179"/>
          </a:xfrm>
          <a:noFill/>
        </p:spPr>
        <p:txBody>
          <a:bodyPr anchor="ctr">
            <a:noAutofit/>
          </a:bodyPr>
          <a:lstStyle>
            <a:lvl1pPr marL="0" indent="0" algn="r">
              <a:buNone/>
              <a:defRPr sz="4800" b="0" u="none" cap="small" baseline="0">
                <a:pattFill prst="trellis">
                  <a:fgClr>
                    <a:srgbClr val="8F001E"/>
                  </a:fgClr>
                  <a:bgClr>
                    <a:srgbClr val="640015"/>
                  </a:bgClr>
                </a:pattFill>
                <a:latin typeface="Arial Black" panose="020B0A04020102020204"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773560"/>
            <a:ext cx="8064512" cy="4680778"/>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5" name="Rounded Rectangle 4"/>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ounded Rectangle 5"/>
          <p:cNvSpPr/>
          <p:nvPr userDrawn="1"/>
        </p:nvSpPr>
        <p:spPr>
          <a:xfrm>
            <a:off x="-324544" y="1629091"/>
            <a:ext cx="8064908" cy="1224352"/>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8" name="Text Placeholder 7"/>
          <p:cNvSpPr>
            <a:spLocks noGrp="1"/>
          </p:cNvSpPr>
          <p:nvPr>
            <p:ph type="body" sz="quarter" idx="10"/>
          </p:nvPr>
        </p:nvSpPr>
        <p:spPr>
          <a:xfrm>
            <a:off x="684219" y="1629064"/>
            <a:ext cx="6191259" cy="1224179"/>
          </a:xfrm>
        </p:spPr>
        <p:txBody>
          <a:bodyPr anchor="ctr">
            <a:noAutofit/>
          </a:bodyPr>
          <a:lstStyle>
            <a:lvl1pPr marL="0" indent="0">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4" name="Rounded Rectangle 3"/>
          <p:cNvSpPr/>
          <p:nvPr userDrawn="1"/>
        </p:nvSpPr>
        <p:spPr>
          <a:xfrm>
            <a:off x="-38100" y="-36912"/>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5" y="6357478"/>
            <a:ext cx="2133603" cy="365189"/>
          </a:xfrm>
          <a:prstGeom prst="rect">
            <a:avLst/>
          </a:prstGeom>
        </p:spPr>
        <p:txBody>
          <a:bodyPr/>
          <a:lstStyle/>
          <a:p>
            <a:fld id="{5FE5D985-BC1F-4337-995C-A08BC27D9752}" type="datetimeFigureOut">
              <a:rPr lang="es-AR" smtClean="0"/>
            </a:fld>
            <a:endParaRPr lang="es-AR"/>
          </a:p>
        </p:txBody>
      </p:sp>
      <p:sp>
        <p:nvSpPr>
          <p:cNvPr id="4" name="Footer Placeholder 3"/>
          <p:cNvSpPr>
            <a:spLocks noGrp="1"/>
          </p:cNvSpPr>
          <p:nvPr>
            <p:ph type="ftr" sz="quarter" idx="11"/>
          </p:nvPr>
        </p:nvSpPr>
        <p:spPr>
          <a:xfrm>
            <a:off x="3124205" y="6357478"/>
            <a:ext cx="2895604" cy="365189"/>
          </a:xfrm>
          <a:prstGeom prst="rect">
            <a:avLst/>
          </a:prstGeom>
        </p:spPr>
        <p:txBody>
          <a:bodyPr/>
          <a:lstStyle/>
          <a:p>
            <a:endParaRPr lang="es-AR"/>
          </a:p>
        </p:txBody>
      </p:sp>
      <p:sp>
        <p:nvSpPr>
          <p:cNvPr id="5" name="Slide Number Placeholder 4"/>
          <p:cNvSpPr>
            <a:spLocks noGrp="1"/>
          </p:cNvSpPr>
          <p:nvPr>
            <p:ph type="sldNum" sz="quarter" idx="12"/>
          </p:nvPr>
        </p:nvSpPr>
        <p:spPr>
          <a:xfrm>
            <a:off x="6553215" y="6357478"/>
            <a:ext cx="2133603" cy="365189"/>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48F63A3B-78C7-47BE-AE5E-E10140E04643}" type="slidenum">
              <a:rPr lang="en-US" dirty="0"/>
            </a:fld>
            <a:endParaRPr lang="en-US" dirty="0"/>
          </a:p>
        </p:txBody>
      </p:sp>
      <p:sp>
        <p:nvSpPr>
          <p:cNvPr id="8" name="Rounded Rectangle 7"/>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endParaRPr lang="en-US"/>
          </a:p>
        </p:txBody>
      </p:sp>
      <p:sp>
        <p:nvSpPr>
          <p:cNvPr id="4" name="Content Placeholder 3"/>
          <p:cNvSpPr>
            <a:spLocks noGrp="1"/>
          </p:cNvSpPr>
          <p:nvPr>
            <p:ph sz="half" idx="2"/>
          </p:nvPr>
        </p:nvSpPr>
        <p:spPr>
          <a:xfrm>
            <a:off x="629842" y="2505076"/>
            <a:ext cx="3868340"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Edit Master text styles</a:t>
            </a:r>
            <a:endParaRPr lang="en-US"/>
          </a:p>
        </p:txBody>
      </p:sp>
      <p:sp>
        <p:nvSpPr>
          <p:cNvPr id="6" name="Content Placeholder 5"/>
          <p:cNvSpPr>
            <a:spLocks noGrp="1"/>
          </p:cNvSpPr>
          <p:nvPr>
            <p:ph sz="quarter" idx="4"/>
          </p:nvPr>
        </p:nvSpPr>
        <p:spPr>
          <a:xfrm>
            <a:off x="4629150" y="2505076"/>
            <a:ext cx="3887391"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5FE5D985-BC1F-4337-995C-A08BC27D9752}" type="datetimeFigureOut">
              <a:rPr lang="es-AR" smtClean="0"/>
            </a:fld>
            <a:endParaRPr lang="es-A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s-AR"/>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978E83EA-3671-4475-93F4-CFBDCD4C1007}" type="slidenum">
              <a:rPr lang="es-AR" smtClean="0"/>
            </a:fld>
            <a:endParaRPr lang="es-AR"/>
          </a:p>
        </p:txBody>
      </p:sp>
      <p:sp>
        <p:nvSpPr>
          <p:cNvPr id="10" name="Rounded Rectangle 9"/>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537AE976-010A-4AAB-98A0-551C363228AC}" type="datetimeFigureOut">
              <a:rPr lang="en-US" smtClean="0"/>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3CEE00CA-6D12-45D0-ACCF-20E685AFFE1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537AE976-010A-4AAB-98A0-551C363228AC}" type="datetimeFigureOut">
              <a:rPr lang="en-US" smtClean="0"/>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3CEE00CA-6D12-45D0-ACCF-20E685AFFE1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88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Edit Master text styles</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ounded Rectangle 3"/>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822960" rtl="0" eaLnBrk="1" latinLnBrk="0" hangingPunct="1">
        <a:lnSpc>
          <a:spcPct val="90000"/>
        </a:lnSpc>
        <a:spcBef>
          <a:spcPct val="0"/>
        </a:spcBef>
        <a:buNone/>
        <a:defRPr sz="3960" kern="1200">
          <a:solidFill>
            <a:schemeClr val="tx1"/>
          </a:solidFill>
          <a:latin typeface="Gotham Light" charset="0"/>
          <a:ea typeface="+mj-ea"/>
          <a:cs typeface="Gotham Light" charset="0"/>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Gotham Light" charset="0"/>
          <a:ea typeface="+mn-ea"/>
          <a:cs typeface="Gotham Light" charset="0"/>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Gotham Light" charset="0"/>
          <a:ea typeface="+mn-ea"/>
          <a:cs typeface="Gotham Light" charset="0"/>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Gotham Light" charset="0"/>
          <a:ea typeface="+mn-ea"/>
          <a:cs typeface="Gotham Light" charset="0"/>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Gotham Light" charset="0"/>
          <a:ea typeface="+mn-ea"/>
          <a:cs typeface="Gotham Light" charset="0"/>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Gotham Light" charset="0"/>
          <a:ea typeface="+mn-ea"/>
          <a:cs typeface="Gotham Light"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GIF"/></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9.GIF"/><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GI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GI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GIF"/><Relationship Id="rId1" Type="http://schemas.openxmlformats.org/officeDocument/2006/relationships/image" Target="../media/image3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51460" y="1094740"/>
            <a:ext cx="8517890" cy="2759710"/>
          </a:xfrm>
        </p:spPr>
        <p:txBody>
          <a:bodyPr/>
          <a:p>
            <a:r>
              <a:rPr lang="en-US" altLang="en-US" sz="5000"/>
              <a:t>Si te gusta la estadística</a:t>
            </a:r>
            <a:br>
              <a:rPr lang="en-US" altLang="en-US" sz="5000"/>
            </a:br>
            <a:r>
              <a:rPr lang="en-US" altLang="en-US" sz="5000"/>
              <a:t>bancate los </a:t>
            </a:r>
            <a:r>
              <a:rPr lang="en-US" altLang="en-US" sz="5000" b="1"/>
              <a:t>metámeros</a:t>
            </a:r>
            <a:endParaRPr lang="en-US" altLang="en-US" sz="5000" b="1"/>
          </a:p>
        </p:txBody>
      </p:sp>
      <p:sp>
        <p:nvSpPr>
          <p:cNvPr id="4" name="Text Placeholder 3"/>
          <p:cNvSpPr>
            <a:spLocks noGrp="1"/>
          </p:cNvSpPr>
          <p:nvPr>
            <p:ph type="body" sz="quarter" idx="10"/>
          </p:nvPr>
        </p:nvSpPr>
        <p:spPr>
          <a:xfrm>
            <a:off x="5437361" y="4485581"/>
            <a:ext cx="2808312" cy="545939"/>
          </a:xfrm>
        </p:spPr>
        <p:txBody>
          <a:bodyPr/>
          <a:p>
            <a:r>
              <a:rPr lang="en-US" altLang="en-US"/>
              <a:t>Elio Campitelli</a:t>
            </a:r>
            <a:endParaRPr lang="en-US" altLang="en-US"/>
          </a:p>
        </p:txBody>
      </p:sp>
      <p:sp>
        <p:nvSpPr>
          <p:cNvPr id="7" name="Text Placeholder 2"/>
          <p:cNvSpPr txBox="1"/>
          <p:nvPr/>
        </p:nvSpPr>
        <p:spPr>
          <a:xfrm>
            <a:off x="6201408" y="5421358"/>
            <a:ext cx="2851517" cy="1046004"/>
          </a:xfrm>
          <a:prstGeom prst="rect">
            <a:avLst/>
          </a:prstGeom>
        </p:spPr>
        <p:txBody>
          <a:bodyPr vert="horz" lIns="109728" tIns="54864" rIns="109728" bIns="54864" rtlCol="0">
            <a:noAutofit/>
          </a:bodyPr>
          <a:lstStyle>
            <a:lvl1pPr marL="635" indent="0" algn="r" defTabSz="685800" rtl="0" eaLnBrk="1" latinLnBrk="0" hangingPunct="1">
              <a:spcBef>
                <a:spcPct val="15000"/>
              </a:spcBef>
              <a:buFont typeface="Arial" panose="020B0604020202020204" pitchFamily="34" charset="0"/>
              <a:buNone/>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panose="020B0604020202020204" pitchFamily="34" charset="0"/>
              <a:buChar char="–"/>
              <a:defRPr sz="2100" kern="1200">
                <a:solidFill>
                  <a:schemeClr val="tx1"/>
                </a:solidFill>
                <a:latin typeface="Gotham Black" panose="02000604040000020004" charset="0"/>
                <a:ea typeface="+mn-ea"/>
                <a:cs typeface="+mn-cs"/>
              </a:defRPr>
            </a:lvl2pPr>
            <a:lvl3pPr marL="857250" indent="-170815" algn="l" defTabSz="685800" rtl="0" eaLnBrk="1" latinLnBrk="0" hangingPunct="1">
              <a:spcBef>
                <a:spcPct val="15000"/>
              </a:spcBef>
              <a:buFont typeface="Arial" panose="020B0604020202020204" pitchFamily="34" charset="0"/>
              <a:buChar char="•"/>
              <a:defRPr sz="1800" kern="1200">
                <a:solidFill>
                  <a:schemeClr val="tx1"/>
                </a:solidFill>
                <a:latin typeface="Gotham Black" panose="02000604040000020004" charset="0"/>
                <a:ea typeface="+mn-ea"/>
                <a:cs typeface="+mn-cs"/>
              </a:defRPr>
            </a:lvl3pPr>
            <a:lvl4pPr marL="1200150" indent="-170815" algn="l" defTabSz="685800" rtl="0" eaLnBrk="1" latinLnBrk="0" hangingPunct="1">
              <a:spcBef>
                <a:spcPct val="15000"/>
              </a:spcBef>
              <a:buFont typeface="Arial" panose="020B0604020202020204" pitchFamily="34" charset="0"/>
              <a:buChar char="–"/>
              <a:defRPr sz="1500" kern="1200">
                <a:solidFill>
                  <a:schemeClr val="tx1"/>
                </a:solidFill>
                <a:latin typeface="Gotham Black" panose="02000604040000020004" charset="0"/>
                <a:ea typeface="+mn-ea"/>
                <a:cs typeface="+mn-cs"/>
              </a:defRPr>
            </a:lvl4pPr>
            <a:lvl5pPr marL="1543050" indent="-170815" algn="l" defTabSz="685800" rtl="0" eaLnBrk="1" latinLnBrk="0" hangingPunct="1">
              <a:spcBef>
                <a:spcPct val="15000"/>
              </a:spcBef>
              <a:buFont typeface="Arial" panose="020B0604020202020204" pitchFamily="34" charset="0"/>
              <a:buChar char="»"/>
              <a:defRPr sz="1500" kern="1200">
                <a:solidFill>
                  <a:schemeClr val="tx1"/>
                </a:solidFill>
                <a:latin typeface="Gotham Black" panose="02000604040000020004" charset="0"/>
                <a:ea typeface="+mn-ea"/>
                <a:cs typeface="+mn-cs"/>
              </a:defRPr>
            </a:lvl5pPr>
            <a:lvl6pPr marL="18865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a:lstStyle>
          <a:p>
            <a:r>
              <a:rPr lang="en-GB" dirty="0">
                <a:effectLst>
                  <a:outerShdw blurRad="38100" dist="38100" dir="2700000" algn="tl">
                    <a:srgbClr val="000000">
                      <a:alpha val="43137"/>
                    </a:srgbClr>
                  </a:outerShdw>
                </a:effectLst>
                <a:latin typeface="Font Awesome 5 Brands" panose="02000503000000000000" pitchFamily="50" charset="0"/>
              </a:rPr>
              <a:t></a:t>
            </a:r>
            <a:r>
              <a:rPr lang="en-GB" dirty="0">
                <a:solidFill>
                  <a:srgbClr val="08A0E9"/>
                </a:solidFill>
                <a:latin typeface="Font Awesome 5 Brands" panose="02000503000000000000" pitchFamily="50" charset="0"/>
              </a:rPr>
              <a:t> </a:t>
            </a:r>
            <a:r>
              <a:rPr lang="en-GB" dirty="0" err="1">
                <a:latin typeface="Gotham Light" charset="0"/>
                <a:cs typeface="Gotham Light" charset="0"/>
              </a:rPr>
              <a:t>eliocamp</a:t>
            </a:r>
            <a:endParaRPr lang="en-GB" dirty="0" err="1">
              <a:latin typeface="Gotham Light" charset="0"/>
              <a:cs typeface="Gotham Light" charset="0"/>
            </a:endParaRPr>
          </a:p>
          <a:p>
            <a:r>
              <a:rPr lang="en-GB" dirty="0">
                <a:solidFill>
                  <a:srgbClr val="08A0E9"/>
                </a:solidFill>
                <a:effectLst>
                  <a:outerShdw blurRad="38100" dist="38100" dir="2700000" algn="tl">
                    <a:srgbClr val="000000">
                      <a:alpha val="43137"/>
                    </a:srgbClr>
                  </a:outerShdw>
                </a:effectLst>
                <a:latin typeface="Font Awesome 5 Brands" panose="02000503000000000000" pitchFamily="50" charset="0"/>
              </a:rPr>
              <a:t></a:t>
            </a:r>
            <a:r>
              <a:rPr lang="en-GB" dirty="0">
                <a:solidFill>
                  <a:srgbClr val="08A0E9"/>
                </a:solidFill>
                <a:latin typeface="Gotham Book" panose="02000604040000020004" pitchFamily="50" charset="0"/>
              </a:rPr>
              <a:t> </a:t>
            </a:r>
            <a:r>
              <a:rPr lang="en-GB" dirty="0" err="1">
                <a:latin typeface="Gotham Light" charset="0"/>
                <a:cs typeface="Gotham Light" charset="0"/>
              </a:rPr>
              <a:t>d_olivaw</a:t>
            </a:r>
            <a:endParaRPr lang="en-GB" dirty="0">
              <a:latin typeface="Fira Code" panose="020B0609050000020004" pitchFamily="49" charset="0"/>
              <a:cs typeface="Fira Code" panose="020B0609050000020004" pitchFamily="49" charset="0"/>
            </a:endParaRPr>
          </a:p>
          <a:p>
            <a:endParaRPr lang="en-GB" dirty="0">
              <a:latin typeface="Fira Code" panose="020B0609050000020004" pitchFamily="49" charset="0"/>
              <a:cs typeface="Fira Code" panose="020B0609050000020004" pitchFamily="49"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96844" y="5309548"/>
            <a:ext cx="1228358" cy="11601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2" name="Picture 1" descr="/home/elio/Documents/latinR2019/Presentación/conos.pngconos"/>
          <p:cNvPicPr>
            <a:picLocks noChangeAspect="1"/>
          </p:cNvPicPr>
          <p:nvPr/>
        </p:nvPicPr>
        <p:blipFill>
          <a:blip r:embed="rId2"/>
          <a:srcRect t="44419"/>
          <a:stretch>
            <a:fillRect/>
          </a:stretch>
        </p:blipFill>
        <p:spPr>
          <a:xfrm>
            <a:off x="6227826" y="1887474"/>
            <a:ext cx="2445258" cy="1130808"/>
          </a:xfrm>
          <a:prstGeom prst="rect">
            <a:avLst/>
          </a:prstGeom>
        </p:spPr>
      </p:pic>
      <p:pic>
        <p:nvPicPr>
          <p:cNvPr id="3" name="Picture 2"/>
          <p:cNvPicPr>
            <a:picLocks noChangeAspect="1"/>
          </p:cNvPicPr>
          <p:nvPr/>
        </p:nvPicPr>
        <p:blipFill>
          <a:blip r:embed="rId3"/>
          <a:stretch>
            <a:fillRect/>
          </a:stretch>
        </p:blipFill>
        <p:spPr>
          <a:xfrm>
            <a:off x="350647" y="3384042"/>
            <a:ext cx="3076956" cy="2384298"/>
          </a:xfrm>
          <a:prstGeom prst="rect">
            <a:avLst/>
          </a:prstGeom>
        </p:spPr>
      </p:pic>
      <p:pic>
        <p:nvPicPr>
          <p:cNvPr id="4" name="Picture 3" descr="/home/elio/Documents/latinR2019/Presentación/azul_espectro.pngazul_espectro"/>
          <p:cNvPicPr>
            <a:picLocks noChangeAspect="1"/>
          </p:cNvPicPr>
          <p:nvPr/>
        </p:nvPicPr>
        <p:blipFill>
          <a:blip r:embed="rId4"/>
          <a:srcRect/>
          <a:stretch>
            <a:fillRect/>
          </a:stretch>
        </p:blipFill>
        <p:spPr>
          <a:xfrm>
            <a:off x="23749" y="344424"/>
            <a:ext cx="4389120" cy="3291840"/>
          </a:xfrm>
          <a:prstGeom prst="rect">
            <a:avLst/>
          </a:prstGeom>
        </p:spPr>
      </p:pic>
      <p:cxnSp>
        <p:nvCxnSpPr>
          <p:cNvPr id="5" name="Straight Connector 4"/>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10" name="Text Box 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5" name="Picture 4" descr="/home/elio/Documents/latinR2019/Presentación/conos.pngconos"/>
          <p:cNvPicPr>
            <a:picLocks noChangeAspect="1"/>
          </p:cNvPicPr>
          <p:nvPr/>
        </p:nvPicPr>
        <p:blipFill>
          <a:blip r:embed="rId2"/>
          <a:srcRect t="-1312"/>
          <a:stretch>
            <a:fillRect/>
          </a:stretch>
        </p:blipFill>
        <p:spPr>
          <a:xfrm>
            <a:off x="6227826" y="957072"/>
            <a:ext cx="2445258" cy="2061210"/>
          </a:xfrm>
          <a:prstGeom prst="rect">
            <a:avLst/>
          </a:prstGeom>
        </p:spPr>
      </p:pic>
      <p:pic>
        <p:nvPicPr>
          <p:cNvPr id="2" name="Picture 1"/>
          <p:cNvPicPr>
            <a:picLocks noChangeAspect="1"/>
          </p:cNvPicPr>
          <p:nvPr/>
        </p:nvPicPr>
        <p:blipFill>
          <a:blip r:embed="rId3"/>
          <a:stretch>
            <a:fillRect/>
          </a:stretch>
        </p:blipFill>
        <p:spPr>
          <a:xfrm>
            <a:off x="350647" y="3384042"/>
            <a:ext cx="3076956" cy="2384298"/>
          </a:xfrm>
          <a:prstGeom prst="rect">
            <a:avLst/>
          </a:prstGeom>
        </p:spPr>
      </p:pic>
      <p:pic>
        <p:nvPicPr>
          <p:cNvPr id="3" name="Picture 2" descr="/home/elio/Documents/latinR2019/Presentación/azul_espectro.pngazul_espectro"/>
          <p:cNvPicPr>
            <a:picLocks noChangeAspect="1"/>
          </p:cNvPicPr>
          <p:nvPr/>
        </p:nvPicPr>
        <p:blipFill>
          <a:blip r:embed="rId4"/>
          <a:srcRect/>
          <a:stretch>
            <a:fillRect/>
          </a:stretch>
        </p:blipFill>
        <p:spPr>
          <a:xfrm>
            <a:off x="23749" y="344424"/>
            <a:ext cx="4389120" cy="3291840"/>
          </a:xfrm>
          <a:prstGeom prst="rect">
            <a:avLst/>
          </a:prstGeom>
        </p:spPr>
      </p:pic>
      <p:cxnSp>
        <p:nvCxnSpPr>
          <p:cNvPr id="4" name="Straight Connector 3"/>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10" name="Text Box 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350647" y="3384042"/>
            <a:ext cx="3076956" cy="2384298"/>
          </a:xfrm>
          <a:prstGeom prst="rect">
            <a:avLst/>
          </a:prstGeom>
        </p:spPr>
      </p:pic>
      <p:pic>
        <p:nvPicPr>
          <p:cNvPr id="6" name="Picture 5" descr="cabeza"/>
          <p:cNvPicPr>
            <a:picLocks noChangeAspect="1"/>
          </p:cNvPicPr>
          <p:nvPr/>
        </p:nvPicPr>
        <p:blipFill>
          <a:blip r:embed="rId2"/>
          <a:srcRect b="14267"/>
          <a:stretch>
            <a:fillRect/>
          </a:stretch>
        </p:blipFill>
        <p:spPr>
          <a:xfrm>
            <a:off x="5994654" y="3384042"/>
            <a:ext cx="2910840" cy="2495550"/>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23749" y="344424"/>
            <a:ext cx="4389120" cy="3291840"/>
          </a:xfrm>
          <a:prstGeom prst="rect">
            <a:avLst/>
          </a:prstGeom>
        </p:spPr>
      </p:pic>
      <p:cxnSp>
        <p:nvCxnSpPr>
          <p:cNvPr id="17" name="Straight Connector 16"/>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pic>
        <p:nvPicPr>
          <p:cNvPr id="28" name="Picture 27" descr="/home/elio/Documents/latinR2019/Presentación/corazon.pngcorazon"/>
          <p:cNvPicPr>
            <a:picLocks noChangeAspect="1"/>
          </p:cNvPicPr>
          <p:nvPr/>
        </p:nvPicPr>
        <p:blipFill>
          <a:blip r:embed="rId4"/>
          <a:srcRect/>
          <a:stretch>
            <a:fillRect/>
          </a:stretch>
        </p:blipFill>
        <p:spPr>
          <a:xfrm>
            <a:off x="7141464" y="3805810"/>
            <a:ext cx="936498" cy="820674"/>
          </a:xfrm>
          <a:prstGeom prst="rect">
            <a:avLst/>
          </a:prstGeom>
        </p:spPr>
      </p:pic>
      <p:sp>
        <p:nvSpPr>
          <p:cNvPr id="30" name="Text Box 2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pic>
        <p:nvPicPr>
          <p:cNvPr id="5" name="Picture 4" descr="/home/elio/Documents/latinR2019/Presentación/conos.pngconos"/>
          <p:cNvPicPr>
            <a:picLocks noChangeAspect="1"/>
          </p:cNvPicPr>
          <p:nvPr/>
        </p:nvPicPr>
        <p:blipFill>
          <a:blip r:embed="rId5"/>
          <a:srcRect t="-1312"/>
          <a:stretch>
            <a:fillRect/>
          </a:stretch>
        </p:blipFill>
        <p:spPr>
          <a:xfrm>
            <a:off x="6227826" y="957072"/>
            <a:ext cx="2445258" cy="2061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28" name="Picture 27" descr="/home/elio/Documents/latinR2019/Presentación/corazon.pngcorazon"/>
          <p:cNvPicPr>
            <a:picLocks noChangeAspect="1"/>
          </p:cNvPicPr>
          <p:nvPr/>
        </p:nvPicPr>
        <p:blipFill>
          <a:blip r:embed="rId2"/>
          <a:srcRect/>
          <a:stretch>
            <a:fillRect/>
          </a:stretch>
        </p:blipFill>
        <p:spPr>
          <a:xfrm>
            <a:off x="7141464" y="3805810"/>
            <a:ext cx="936498" cy="820674"/>
          </a:xfrm>
          <a:prstGeom prst="rect">
            <a:avLst/>
          </a:prstGeom>
        </p:spPr>
      </p:pic>
      <p:pic>
        <p:nvPicPr>
          <p:cNvPr id="5" name="Picture 4" descr="/home/elio/Documents/latinR2019/Presentación/conos.pngconos"/>
          <p:cNvPicPr>
            <a:picLocks noChangeAspect="1"/>
          </p:cNvPicPr>
          <p:nvPr/>
        </p:nvPicPr>
        <p:blipFill>
          <a:blip r:embed="rId3"/>
          <a:srcRect t="-1312"/>
          <a:stretch>
            <a:fillRect/>
          </a:stretch>
        </p:blipFill>
        <p:spPr>
          <a:xfrm>
            <a:off x="6227826" y="957072"/>
            <a:ext cx="2445258" cy="2061210"/>
          </a:xfrm>
          <a:prstGeom prst="rect">
            <a:avLst/>
          </a:prstGeom>
        </p:spPr>
      </p:pic>
      <p:pic>
        <p:nvPicPr>
          <p:cNvPr id="2" name="Picture 1"/>
          <p:cNvPicPr>
            <a:picLocks noChangeAspect="1"/>
          </p:cNvPicPr>
          <p:nvPr/>
        </p:nvPicPr>
        <p:blipFill>
          <a:blip r:embed="rId4"/>
          <a:stretch>
            <a:fillRect/>
          </a:stretch>
        </p:blipFill>
        <p:spPr>
          <a:xfrm>
            <a:off x="350647" y="3384042"/>
            <a:ext cx="3076956" cy="2384298"/>
          </a:xfrm>
          <a:prstGeom prst="rect">
            <a:avLst/>
          </a:prstGeom>
        </p:spPr>
      </p:pic>
      <p:pic>
        <p:nvPicPr>
          <p:cNvPr id="3" name="Picture 2" descr="/home/elio/Documents/latinR2019/Presentación/azul_metamero.pngazul_metamero"/>
          <p:cNvPicPr>
            <a:picLocks noChangeAspect="1"/>
          </p:cNvPicPr>
          <p:nvPr/>
        </p:nvPicPr>
        <p:blipFill>
          <a:blip r:embed="rId5"/>
          <a:srcRect/>
          <a:stretch>
            <a:fillRect/>
          </a:stretch>
        </p:blipFill>
        <p:spPr>
          <a:xfrm>
            <a:off x="23749" y="344424"/>
            <a:ext cx="4389120" cy="3291840"/>
          </a:xfrm>
          <a:prstGeom prst="rect">
            <a:avLst/>
          </a:prstGeom>
        </p:spPr>
      </p:pic>
      <p:cxnSp>
        <p:nvCxnSpPr>
          <p:cNvPr id="4" name="Straight Connector 3"/>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10" name="Text Box 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Arco circuncenital (2)"/>
          <p:cNvPicPr>
            <a:picLocks noChangeAspect="1"/>
          </p:cNvPicPr>
          <p:nvPr/>
        </p:nvPicPr>
        <p:blipFill>
          <a:blip r:embed="rId1"/>
          <a:stretch>
            <a:fillRect/>
          </a:stretch>
        </p:blipFill>
        <p:spPr>
          <a:xfrm>
            <a:off x="-173355" y="-130810"/>
            <a:ext cx="9490710" cy="7118985"/>
          </a:xfrm>
          <a:prstGeom prst="rect">
            <a:avLst/>
          </a:prstGeom>
        </p:spPr>
      </p:pic>
      <p:sp>
        <p:nvSpPr>
          <p:cNvPr id="7" name="Rounded Rectangle 3"/>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Straight Connector 3"/>
          <p:cNvCxnSpPr/>
          <p:nvPr/>
        </p:nvCxnSpPr>
        <p:spPr>
          <a:xfrm>
            <a:off x="4363212" y="782574"/>
            <a:ext cx="121234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Arco circuncenital (2)"/>
          <p:cNvPicPr>
            <a:picLocks noChangeAspect="1"/>
          </p:cNvPicPr>
          <p:nvPr/>
        </p:nvPicPr>
        <p:blipFill>
          <a:blip r:embed="rId1"/>
          <a:stretch>
            <a:fillRect/>
          </a:stretch>
        </p:blipFill>
        <p:spPr>
          <a:xfrm>
            <a:off x="-173355" y="-130810"/>
            <a:ext cx="9490710" cy="7118985"/>
          </a:xfrm>
          <a:prstGeom prst="rect">
            <a:avLst/>
          </a:prstGeom>
        </p:spPr>
      </p:pic>
      <p:sp>
        <p:nvSpPr>
          <p:cNvPr id="7" name="Rounded Rectangle 3"/>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400"/>
          </a:p>
        </p:txBody>
      </p:sp>
      <p:sp>
        <p:nvSpPr>
          <p:cNvPr id="2" name="Text Box 1"/>
          <p:cNvSpPr txBox="1"/>
          <p:nvPr/>
        </p:nvSpPr>
        <p:spPr>
          <a:xfrm>
            <a:off x="74549" y="221996"/>
            <a:ext cx="9530334" cy="977265"/>
          </a:xfrm>
          <a:prstGeom prst="rect">
            <a:avLst/>
          </a:prstGeom>
          <a:noFill/>
          <a:effectLst>
            <a:outerShdw blurRad="63500" dist="850900" sx="102000" sy="102000" algn="ctr" rotWithShape="0">
              <a:prstClr val="black">
                <a:alpha val="100000"/>
              </a:prstClr>
            </a:outerShdw>
          </a:effectLst>
        </p:spPr>
        <p:txBody>
          <a:bodyPr wrap="square" rtlCol="0">
            <a:spAutoFit/>
          </a:bodyPr>
          <a:p>
            <a:r>
              <a:rPr lang="en-US" sz="5760">
                <a:ln>
                  <a:solidFill>
                    <a:schemeClr val="bg1"/>
                  </a:solidFill>
                </a:ln>
                <a:solidFill>
                  <a:schemeClr val="bg1"/>
                </a:solidFill>
                <a:latin typeface="Parisienne" panose="03020507000000020002" charset="0"/>
                <a:cs typeface="Parisienne" panose="03020507000000020002" charset="0"/>
                <a:sym typeface="+mn-ea"/>
              </a:rPr>
              <a:t>Ceci </a:t>
            </a:r>
            <a:r>
              <a:rPr lang="x-none" altLang="en-US" sz="5760">
                <a:ln>
                  <a:solidFill>
                    <a:schemeClr val="bg1"/>
                  </a:solidFill>
                </a:ln>
                <a:solidFill>
                  <a:schemeClr val="bg1"/>
                </a:solidFill>
                <a:latin typeface="Parisienne" panose="03020507000000020002" charset="0"/>
                <a:cs typeface="Parisienne" panose="03020507000000020002" charset="0"/>
                <a:sym typeface="+mn-ea"/>
              </a:rPr>
              <a:t>e</a:t>
            </a:r>
            <a:r>
              <a:rPr lang="en-US" sz="5760">
                <a:ln>
                  <a:solidFill>
                    <a:schemeClr val="bg1"/>
                  </a:solidFill>
                </a:ln>
                <a:solidFill>
                  <a:schemeClr val="bg1"/>
                </a:solidFill>
                <a:latin typeface="Parisienne" panose="03020507000000020002" charset="0"/>
                <a:cs typeface="Parisienne" panose="03020507000000020002" charset="0"/>
                <a:sym typeface="+mn-ea"/>
              </a:rPr>
              <a:t>st une métamère</a:t>
            </a:r>
            <a:endParaRPr lang="en-US" sz="5760">
              <a:ln>
                <a:solidFill>
                  <a:schemeClr val="bg1"/>
                </a:solidFill>
              </a:ln>
              <a:solidFill>
                <a:schemeClr val="bg1"/>
              </a:solidFill>
              <a:latin typeface="Parisienne" panose="03020507000000020002" charset="0"/>
              <a:cs typeface="Parisienne" panose="03020507000000020002"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6" name="Picture 5"/>
          <p:cNvPicPr>
            <a:picLocks noChangeAspect="1"/>
          </p:cNvPicPr>
          <p:nvPr/>
        </p:nvPicPr>
        <p:blipFill>
          <a:blip r:embed="rId1"/>
          <a:stretch>
            <a:fillRect/>
          </a:stretch>
        </p:blipFill>
        <p:spPr>
          <a:xfrm>
            <a:off x="352806" y="371094"/>
            <a:ext cx="2564130" cy="3083814"/>
          </a:xfrm>
          <a:prstGeom prst="rect">
            <a:avLst/>
          </a:prstGeom>
        </p:spPr>
      </p:pic>
      <p:pic>
        <p:nvPicPr>
          <p:cNvPr id="27" name="Picture 26"/>
          <p:cNvPicPr>
            <a:picLocks noChangeAspect="1"/>
          </p:cNvPicPr>
          <p:nvPr/>
        </p:nvPicPr>
        <p:blipFill>
          <a:blip r:embed="rId2"/>
          <a:stretch>
            <a:fillRect/>
          </a:stretch>
        </p:blipFill>
        <p:spPr>
          <a:xfrm>
            <a:off x="5478018" y="126492"/>
            <a:ext cx="3311652" cy="3572256"/>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6" name="Picture 5"/>
          <p:cNvPicPr>
            <a:picLocks noChangeAspect="1"/>
          </p:cNvPicPr>
          <p:nvPr/>
        </p:nvPicPr>
        <p:blipFill>
          <a:blip r:embed="rId1"/>
          <a:stretch>
            <a:fillRect/>
          </a:stretch>
        </p:blipFill>
        <p:spPr>
          <a:xfrm>
            <a:off x="5020056" y="1392174"/>
            <a:ext cx="2564130" cy="3083814"/>
          </a:xfrm>
          <a:prstGeom prst="rect">
            <a:avLst/>
          </a:prstGeom>
        </p:spPr>
      </p:pic>
      <p:pic>
        <p:nvPicPr>
          <p:cNvPr id="26" name="Picture 25" descr="botella_demonio"/>
          <p:cNvPicPr>
            <a:picLocks noChangeAspect="1"/>
          </p:cNvPicPr>
          <p:nvPr/>
        </p:nvPicPr>
        <p:blipFill>
          <a:blip r:embed="rId2"/>
          <a:stretch>
            <a:fillRect/>
          </a:stretch>
        </p:blipFill>
        <p:spPr>
          <a:xfrm>
            <a:off x="909066" y="1447038"/>
            <a:ext cx="1938528" cy="3964686"/>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6" name="Picture 25" descr="/home/elio/Documents/latinR2019/Presentación/botella_termo.pngbotella_termo"/>
          <p:cNvPicPr>
            <a:picLocks noChangeAspect="1"/>
          </p:cNvPicPr>
          <p:nvPr/>
        </p:nvPicPr>
        <p:blipFill>
          <a:blip r:embed="rId1"/>
          <a:srcRect/>
          <a:stretch>
            <a:fillRect/>
          </a:stretch>
        </p:blipFill>
        <p:spPr>
          <a:xfrm>
            <a:off x="909066" y="1447038"/>
            <a:ext cx="1938528" cy="3964686"/>
          </a:xfrm>
          <a:prstGeom prst="rect">
            <a:avLst/>
          </a:prstGeom>
        </p:spPr>
      </p:pic>
      <p:pic>
        <p:nvPicPr>
          <p:cNvPr id="27" name="Picture 26"/>
          <p:cNvPicPr>
            <a:picLocks noChangeAspect="1"/>
          </p:cNvPicPr>
          <p:nvPr/>
        </p:nvPicPr>
        <p:blipFill>
          <a:blip r:embed="rId2"/>
          <a:stretch>
            <a:fillRect/>
          </a:stretch>
        </p:blipFill>
        <p:spPr>
          <a:xfrm>
            <a:off x="4975098" y="903732"/>
            <a:ext cx="3311652" cy="3572256"/>
          </a:xfrm>
          <a:prstGeom prst="rect">
            <a:avLst/>
          </a:prstGeom>
        </p:spPr>
      </p:pic>
      <p:sp>
        <p:nvSpPr>
          <p:cNvPr id="2" name="Text Box 1"/>
          <p:cNvSpPr txBox="1"/>
          <p:nvPr/>
        </p:nvSpPr>
        <p:spPr>
          <a:xfrm>
            <a:off x="909066" y="3384042"/>
            <a:ext cx="1923288" cy="534035"/>
          </a:xfrm>
          <a:prstGeom prst="rect">
            <a:avLst/>
          </a:prstGeom>
          <a:noFill/>
        </p:spPr>
        <p:txBody>
          <a:bodyPr wrap="square" rtlCol="0">
            <a:spAutoFit/>
          </a:bodyPr>
          <a:p>
            <a:pPr algn="ctr"/>
            <a:r>
              <a:rPr lang="x-none" altLang="en-US" sz="2880">
                <a:solidFill>
                  <a:schemeClr val="bg1"/>
                </a:solidFill>
                <a:latin typeface="Gotham [H&amp;FJ]" panose="02000000000000000000" charset="0"/>
                <a:cs typeface="Gotham [H&amp;FJ]" panose="02000000000000000000" charset="0"/>
              </a:rPr>
              <a:t>T = 15°C</a:t>
            </a:r>
            <a:endParaRPr lang="x-none" altLang="en-US" sz="2880">
              <a:solidFill>
                <a:schemeClr val="bg1"/>
              </a:solidFill>
              <a:latin typeface="Gotham [H&amp;FJ]" panose="02000000000000000000" charset="0"/>
              <a:cs typeface="Gotham [H&amp;FJ]" panose="02000000000000000000"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7" name="Picture 6" descr="termo4"/>
          <p:cNvPicPr>
            <a:picLocks noChangeAspect="1"/>
          </p:cNvPicPr>
          <p:nvPr/>
        </p:nvPicPr>
        <p:blipFill>
          <a:blip r:embed="rId1"/>
          <a:stretch>
            <a:fillRect/>
          </a:stretch>
        </p:blipFill>
        <p:spPr>
          <a:xfrm>
            <a:off x="1243584" y="740664"/>
            <a:ext cx="6656832" cy="4992624"/>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2035937" y="6099048"/>
            <a:ext cx="6992874" cy="496570"/>
          </a:xfrm>
          <a:prstGeom prst="rect">
            <a:avLst/>
          </a:prstGeom>
          <a:noFill/>
        </p:spPr>
        <p:txBody>
          <a:bodyPr wrap="square" rtlCol="0" anchor="t">
            <a:spAutoFit/>
          </a:bodyPr>
          <a:p>
            <a:pPr algn="r"/>
            <a:r>
              <a:rPr lang="en-US" sz="1320">
                <a:solidFill>
                  <a:srgbClr val="7700FF"/>
                </a:solidFill>
                <a:latin typeface="Gotham [pyrs]" panose="02000603030000020004" charset="0"/>
                <a:cs typeface="Gotham [pyrs]" panose="02000603030000020004" charset="0"/>
              </a:rPr>
              <a:t>Anscombe, F. J. </a:t>
            </a:r>
            <a:endParaRPr lang="en-US" sz="1320">
              <a:solidFill>
                <a:srgbClr val="7700FF"/>
              </a:solidFill>
              <a:latin typeface="Gotham [pyrs]" panose="02000603030000020004" charset="0"/>
              <a:cs typeface="Gotham [pyrs]" panose="02000603030000020004" charset="0"/>
            </a:endParaRPr>
          </a:p>
          <a:p>
            <a:pPr algn="r"/>
            <a:r>
              <a:rPr lang="en-US" sz="1320">
                <a:solidFill>
                  <a:srgbClr val="7700FF"/>
                </a:solidFill>
                <a:latin typeface="Gotham [pyrs]" panose="02000603030000020004" charset="0"/>
                <a:cs typeface="Gotham [pyrs]" panose="02000603030000020004" charset="0"/>
              </a:rPr>
              <a:t>“Graphs in Statistical Analysis”. The American Statistician 27, nº 1 (1973): 17–21.</a:t>
            </a:r>
            <a:endParaRPr lang="en-US" sz="1320">
              <a:solidFill>
                <a:srgbClr val="7700FF"/>
              </a:solidFill>
              <a:latin typeface="Gotham [pyrs]" panose="02000603030000020004" charset="0"/>
              <a:cs typeface="Gotham [pyrs]" panose="02000603030000020004" charset="0"/>
            </a:endParaRPr>
          </a:p>
        </p:txBody>
      </p:sp>
      <p:pic>
        <p:nvPicPr>
          <p:cNvPr id="19" name="Picture 18"/>
          <p:cNvPicPr>
            <a:picLocks noChangeAspect="1"/>
          </p:cNvPicPr>
          <p:nvPr/>
        </p:nvPicPr>
        <p:blipFill>
          <a:blip r:embed="rId1"/>
          <a:stretch>
            <a:fillRect/>
          </a:stretch>
        </p:blipFill>
        <p:spPr>
          <a:xfrm>
            <a:off x="969264" y="745236"/>
            <a:ext cx="6858000" cy="2503170"/>
          </a:xfrm>
          <a:prstGeom prst="rect">
            <a:avLst/>
          </a:prstGeom>
        </p:spPr>
      </p:pic>
      <p:pic>
        <p:nvPicPr>
          <p:cNvPr id="20" name="Picture 19"/>
          <p:cNvPicPr>
            <a:picLocks noChangeAspect="1"/>
          </p:cNvPicPr>
          <p:nvPr/>
        </p:nvPicPr>
        <p:blipFill>
          <a:blip r:embed="rId2"/>
          <a:stretch>
            <a:fillRect/>
          </a:stretch>
        </p:blipFill>
        <p:spPr>
          <a:xfrm>
            <a:off x="969264" y="3147822"/>
            <a:ext cx="6858000" cy="2994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rcRect l="4154" t="7869" r="2578" b="2358"/>
          <a:stretch>
            <a:fillRect/>
          </a:stretch>
        </p:blipFill>
        <p:spPr>
          <a:xfrm>
            <a:off x="1344930" y="453390"/>
            <a:ext cx="6672072" cy="5511546"/>
          </a:xfrm>
          <a:prstGeom prst="rect">
            <a:avLst/>
          </a:prstGeom>
        </p:spPr>
      </p:pic>
      <p:pic>
        <p:nvPicPr>
          <p:cNvPr id="7" name="Picture 6" descr="JustinMatejka-859075295059562498-C-wL0X4XkAAd7Q9"/>
          <p:cNvPicPr>
            <a:picLocks noChangeAspect="1"/>
          </p:cNvPicPr>
          <p:nvPr/>
        </p:nvPicPr>
        <p:blipFill>
          <a:blip r:embed="rId2"/>
          <a:stretch>
            <a:fillRect/>
          </a:stretch>
        </p:blipFill>
        <p:spPr>
          <a:xfrm>
            <a:off x="1397508" y="2747010"/>
            <a:ext cx="6520434" cy="2644140"/>
          </a:xfrm>
          <a:prstGeom prst="rect">
            <a:avLst/>
          </a:prstGeom>
        </p:spPr>
      </p:pic>
      <p:sp>
        <p:nvSpPr>
          <p:cNvPr id="2" name="Text Box 1"/>
          <p:cNvSpPr txBox="1"/>
          <p:nvPr/>
        </p:nvSpPr>
        <p:spPr>
          <a:xfrm>
            <a:off x="73660" y="6099175"/>
            <a:ext cx="8954770" cy="699135"/>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Matejka, Justin, y George Fitzmaurice. </a:t>
            </a:r>
            <a:endParaRPr 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“Same Stats, Different Graphs: Generating Datasets with Varied Appearance and Identical Statistics through Simulated Annealing”. </a:t>
            </a:r>
            <a:endParaRPr lang="en-US" sz="1320">
              <a:solidFill>
                <a:srgbClr val="7700FF"/>
              </a:solidFill>
              <a:latin typeface="Gotham [pyrs]" panose="02000603030000020004" charset="0"/>
              <a:cs typeface="Gotham [pyrs]" panose="0200060303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latam_1"/>
          <p:cNvPicPr>
            <a:picLocks noChangeAspect="1"/>
          </p:cNvPicPr>
          <p:nvPr/>
        </p:nvPicPr>
        <p:blipFill>
          <a:blip r:embed="rId1"/>
          <a:stretch>
            <a:fillRect/>
          </a:stretch>
        </p:blipFill>
        <p:spPr>
          <a:xfrm>
            <a:off x="2190750" y="1047750"/>
            <a:ext cx="4762500" cy="4762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home/elio/Documents/latinR2019/Presentación/frames/latam_2.pnglatam_2"/>
          <p:cNvPicPr>
            <a:picLocks noChangeAspect="1"/>
          </p:cNvPicPr>
          <p:nvPr/>
        </p:nvPicPr>
        <p:blipFill>
          <a:blip r:embed="rId1"/>
          <a:srcRect/>
          <a:stretch>
            <a:fillRect/>
          </a:stretch>
        </p:blipFill>
        <p:spPr>
          <a:xfrm>
            <a:off x="2190750" y="1047750"/>
            <a:ext cx="4762500" cy="4762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home/elio/Documents/latinR2019/Presentación/frames/latam_3.pnglatam_3"/>
          <p:cNvPicPr>
            <a:picLocks noChangeAspect="1"/>
          </p:cNvPicPr>
          <p:nvPr/>
        </p:nvPicPr>
        <p:blipFill>
          <a:blip r:embed="rId1"/>
          <a:srcRect/>
          <a:stretch>
            <a:fillRect/>
          </a:stretch>
        </p:blipFill>
        <p:spPr>
          <a:xfrm>
            <a:off x="2190750" y="1047750"/>
            <a:ext cx="4762500" cy="4762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home/elio/Documents/latinR2019/Presentación/latam_full.giflatam_full"/>
          <p:cNvPicPr>
            <a:picLocks noChangeAspect="1"/>
          </p:cNvPicPr>
          <p:nvPr/>
        </p:nvPicPr>
        <p:blipFill>
          <a:blip r:embed="rId1"/>
          <a:srcRect/>
          <a:stretch>
            <a:fillRect/>
          </a:stretch>
        </p:blipFill>
        <p:spPr>
          <a:xfrm>
            <a:off x="2190750" y="1047750"/>
            <a:ext cx="4762500" cy="4762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p:cNvPicPr>
            <a:picLocks noChangeAspect="1"/>
          </p:cNvPicPr>
          <p:nvPr>
            <p:ph type="pic" sz="quarter" idx="10"/>
          </p:nvPr>
        </p:nvPicPr>
        <p:blipFill>
          <a:blip r:embed="rId1"/>
          <a:stretch>
            <a:fillRect/>
          </a:stretch>
        </p:blipFill>
        <p:spPr>
          <a:xfrm>
            <a:off x="285750" y="932180"/>
            <a:ext cx="8572500" cy="46462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Picture Placeholder 2"/>
          <p:cNvSpPr>
            <a:spLocks noGrp="1"/>
          </p:cNvSpPr>
          <p:nvPr>
            <p:ph type="pic" sz="quarter" idx="10"/>
          </p:nvPr>
        </p:nvSpPr>
        <p:spPr/>
      </p:sp>
      <p:pic>
        <p:nvPicPr>
          <p:cNvPr id="5" name="Picture 4" descr="codigo1"/>
          <p:cNvPicPr>
            <a:picLocks noChangeAspect="1"/>
          </p:cNvPicPr>
          <p:nvPr/>
        </p:nvPicPr>
        <p:blipFill>
          <a:blip r:embed="rId1"/>
          <a:stretch>
            <a:fillRect/>
          </a:stretch>
        </p:blipFill>
        <p:spPr>
          <a:xfrm>
            <a:off x="-553720" y="51435"/>
            <a:ext cx="10299065" cy="61823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Placeholder 9"/>
          <p:cNvPicPr>
            <a:picLocks noChangeAspect="1"/>
          </p:cNvPicPr>
          <p:nvPr>
            <p:ph type="pic" sz="quarter" idx="10"/>
          </p:nvPr>
        </p:nvPicPr>
        <p:blipFill>
          <a:blip r:embed="rId1"/>
          <a:stretch>
            <a:fillRect/>
          </a:stretch>
        </p:blipFill>
        <p:spPr>
          <a:xfrm>
            <a:off x="958215" y="549910"/>
            <a:ext cx="7226935" cy="42259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Arco circuncenital (2)"/>
          <p:cNvPicPr>
            <a:picLocks noChangeAspect="1"/>
          </p:cNvPicPr>
          <p:nvPr/>
        </p:nvPicPr>
        <p:blipFill>
          <a:blip r:embed="rId1"/>
          <a:stretch>
            <a:fillRect/>
          </a:stretch>
        </p:blipFill>
        <p:spPr>
          <a:xfrm>
            <a:off x="-173355" y="-130810"/>
            <a:ext cx="9490710" cy="7118985"/>
          </a:xfrm>
          <a:prstGeom prst="rect">
            <a:avLst/>
          </a:prstGeom>
        </p:spPr>
      </p:pic>
      <p:sp>
        <p:nvSpPr>
          <p:cNvPr id="7" name="Rounded Rectangle 3"/>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561082" y="304800"/>
            <a:ext cx="4022598" cy="5029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561082" y="304800"/>
            <a:ext cx="4022598" cy="502920"/>
          </a:xfrm>
          <a:prstGeom prst="rect">
            <a:avLst/>
          </a:prstGeom>
        </p:spPr>
      </p:pic>
      <p:sp>
        <p:nvSpPr>
          <p:cNvPr id="9" name="Isosceles Triangle 8"/>
          <p:cNvSpPr/>
          <p:nvPr/>
        </p:nvSpPr>
        <p:spPr>
          <a:xfrm>
            <a:off x="2411730" y="1874520"/>
            <a:ext cx="4363974" cy="389001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
        <p:nvSpPr>
          <p:cNvPr id="14" name="Text Box 13"/>
          <p:cNvSpPr txBox="1"/>
          <p:nvPr/>
        </p:nvSpPr>
        <p:spPr>
          <a:xfrm>
            <a:off x="208788" y="5764530"/>
            <a:ext cx="428701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inyectiva</a:t>
            </a:r>
            <a:endParaRPr lang="en-US" altLang="en-US" sz="3600">
              <a:latin typeface="Gotham [pyrs]" panose="02000603030000020004" charset="0"/>
              <a:cs typeface="Gotham [pyrs]" panose="02000603030000020004" charset="0"/>
            </a:endParaRPr>
          </a:p>
        </p:txBody>
      </p:sp>
      <p:sp>
        <p:nvSpPr>
          <p:cNvPr id="11" name="Text Box 10"/>
          <p:cNvSpPr txBox="1"/>
          <p:nvPr/>
        </p:nvSpPr>
        <p:spPr>
          <a:xfrm>
            <a:off x="2784348" y="1143635"/>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continua</a:t>
            </a:r>
            <a:endParaRPr lang="en-US" altLang="en-US" sz="3600">
              <a:latin typeface="Gotham [pyrs]" panose="02000603030000020004" charset="0"/>
              <a:cs typeface="Gotham [pyrs]" panose="02000603030000020004" charset="0"/>
            </a:endParaRPr>
          </a:p>
        </p:txBody>
      </p:sp>
      <p:sp>
        <p:nvSpPr>
          <p:cNvPr id="13" name="Text Box 12"/>
          <p:cNvSpPr txBox="1"/>
          <p:nvPr/>
        </p:nvSpPr>
        <p:spPr>
          <a:xfrm>
            <a:off x="5594604" y="5764530"/>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m &lt; n</a:t>
            </a:r>
            <a:endParaRPr lang="en-US" altLang="en-US" sz="3600">
              <a:latin typeface="Gotham [pyrs]" panose="02000603030000020004" charset="0"/>
              <a:cs typeface="Gotham [pyrs]" panose="020006030300000200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561082" y="304800"/>
            <a:ext cx="4022598" cy="502920"/>
          </a:xfrm>
          <a:prstGeom prst="rect">
            <a:avLst/>
          </a:prstGeom>
        </p:spPr>
      </p:pic>
      <p:sp>
        <p:nvSpPr>
          <p:cNvPr id="9" name="Isosceles Triangle 8"/>
          <p:cNvSpPr/>
          <p:nvPr/>
        </p:nvSpPr>
        <p:spPr>
          <a:xfrm>
            <a:off x="2411730" y="1874520"/>
            <a:ext cx="4363974" cy="389001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
        <p:nvSpPr>
          <p:cNvPr id="14" name="Text Box 13"/>
          <p:cNvSpPr txBox="1"/>
          <p:nvPr/>
        </p:nvSpPr>
        <p:spPr>
          <a:xfrm>
            <a:off x="208788" y="5764530"/>
            <a:ext cx="428701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inyectiva</a:t>
            </a:r>
            <a:endParaRPr lang="en-US" altLang="en-US" sz="3600">
              <a:latin typeface="Gotham [pyrs]" panose="02000603030000020004" charset="0"/>
              <a:cs typeface="Gotham [pyrs]" panose="02000603030000020004" charset="0"/>
            </a:endParaRPr>
          </a:p>
        </p:txBody>
      </p:sp>
      <p:sp>
        <p:nvSpPr>
          <p:cNvPr id="13" name="Text Box 12"/>
          <p:cNvSpPr txBox="1"/>
          <p:nvPr/>
        </p:nvSpPr>
        <p:spPr>
          <a:xfrm>
            <a:off x="5594604" y="5764530"/>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m &lt; n</a:t>
            </a:r>
            <a:endParaRPr lang="en-US" altLang="en-US" sz="3600">
              <a:latin typeface="Gotham [pyrs]" panose="02000603030000020004" charset="0"/>
              <a:cs typeface="Gotham [pyrs]" panose="02000603030000020004" charset="0"/>
            </a:endParaRPr>
          </a:p>
        </p:txBody>
      </p:sp>
      <p:pic>
        <p:nvPicPr>
          <p:cNvPr id="2" name="Picture 1"/>
          <p:cNvPicPr>
            <a:picLocks noChangeAspect="1"/>
          </p:cNvPicPr>
          <p:nvPr/>
        </p:nvPicPr>
        <p:blipFill>
          <a:blip r:embed="rId2"/>
          <a:stretch>
            <a:fillRect/>
          </a:stretch>
        </p:blipFill>
        <p:spPr>
          <a:xfrm>
            <a:off x="2061972" y="2147316"/>
            <a:ext cx="5020056" cy="3344418"/>
          </a:xfrm>
          <a:prstGeom prst="rect">
            <a:avLst/>
          </a:prstGeom>
        </p:spPr>
      </p:pic>
      <p:sp>
        <p:nvSpPr>
          <p:cNvPr id="3" name="Text Box 2"/>
          <p:cNvSpPr txBox="1"/>
          <p:nvPr/>
        </p:nvSpPr>
        <p:spPr>
          <a:xfrm>
            <a:off x="2784348" y="1143635"/>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continua</a:t>
            </a:r>
            <a:endParaRPr lang="en-US" altLang="en-US" sz="3600">
              <a:latin typeface="Gotham [pyrs]" panose="02000603030000020004" charset="0"/>
              <a:cs typeface="Gotham [pyrs]" panose="020006030300000200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561082" y="304800"/>
            <a:ext cx="4022598" cy="502920"/>
          </a:xfrm>
          <a:prstGeom prst="rect">
            <a:avLst/>
          </a:prstGeom>
        </p:spPr>
      </p:pic>
      <p:sp>
        <p:nvSpPr>
          <p:cNvPr id="9" name="Isosceles Triangle 8"/>
          <p:cNvSpPr/>
          <p:nvPr/>
        </p:nvSpPr>
        <p:spPr>
          <a:xfrm>
            <a:off x="2411730" y="1874520"/>
            <a:ext cx="4363974" cy="389001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
        <p:nvSpPr>
          <p:cNvPr id="14" name="Text Box 13"/>
          <p:cNvSpPr txBox="1"/>
          <p:nvPr/>
        </p:nvSpPr>
        <p:spPr>
          <a:xfrm>
            <a:off x="208788" y="5764530"/>
            <a:ext cx="428701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inyectiva</a:t>
            </a:r>
            <a:endParaRPr lang="en-US" altLang="en-US" sz="3600">
              <a:latin typeface="Gotham [pyrs]" panose="02000603030000020004" charset="0"/>
              <a:cs typeface="Gotham [pyrs]" panose="02000603030000020004" charset="0"/>
            </a:endParaRPr>
          </a:p>
        </p:txBody>
      </p:sp>
      <p:sp>
        <p:nvSpPr>
          <p:cNvPr id="13" name="Text Box 12"/>
          <p:cNvSpPr txBox="1"/>
          <p:nvPr/>
        </p:nvSpPr>
        <p:spPr>
          <a:xfrm>
            <a:off x="5594604" y="5764530"/>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m &lt; n</a:t>
            </a:r>
            <a:endParaRPr lang="en-US" altLang="en-US" sz="3600">
              <a:latin typeface="Gotham [pyrs]" panose="02000603030000020004" charset="0"/>
              <a:cs typeface="Gotham [pyrs]" panose="02000603030000020004" charset="0"/>
            </a:endParaRPr>
          </a:p>
        </p:txBody>
      </p:sp>
      <p:sp>
        <p:nvSpPr>
          <p:cNvPr id="2" name="Text Box 1"/>
          <p:cNvSpPr txBox="1"/>
          <p:nvPr/>
        </p:nvSpPr>
        <p:spPr>
          <a:xfrm>
            <a:off x="2784348" y="1143635"/>
            <a:ext cx="3799332" cy="645160"/>
          </a:xfrm>
          <a:prstGeom prst="rect">
            <a:avLst/>
          </a:prstGeom>
          <a:noFill/>
        </p:spPr>
        <p:txBody>
          <a:bodyPr wrap="square" rtlCol="0">
            <a:spAutoFit/>
          </a:bodyPr>
          <a:p>
            <a:pPr algn="ctr"/>
            <a:r>
              <a:rPr lang="en-US" altLang="en-US" sz="3600">
                <a:latin typeface="Gotham [pyrs]" panose="02000603030000020004" charset="0"/>
                <a:cs typeface="Gotham [pyrs]" panose="02000603030000020004" charset="0"/>
              </a:rPr>
              <a:t>F es continua</a:t>
            </a:r>
            <a:endParaRPr lang="en-US" altLang="en-US" sz="3600">
              <a:latin typeface="Gotham [pyrs]" panose="02000603030000020004" charset="0"/>
              <a:cs typeface="Gotham [pyrs]" panose="02000603030000020004" charset="0"/>
            </a:endParaRPr>
          </a:p>
        </p:txBody>
      </p:sp>
      <p:sp>
        <p:nvSpPr>
          <p:cNvPr id="3" name="Oval 2"/>
          <p:cNvSpPr/>
          <p:nvPr/>
        </p:nvSpPr>
        <p:spPr>
          <a:xfrm rot="2760000">
            <a:off x="2280920" y="1835150"/>
            <a:ext cx="7162800" cy="3939540"/>
          </a:xfrm>
          <a:prstGeom prst="ellipse">
            <a:avLst/>
          </a:prstGeom>
          <a:noFill/>
          <a:ln w="57150">
            <a:solidFill>
              <a:srgbClr val="7700FF"/>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 y="2103755"/>
            <a:ext cx="8999220" cy="2122805"/>
          </a:xfrm>
          <a:prstGeom prst="rect">
            <a:avLst/>
          </a:prstGeom>
          <a:noFill/>
        </p:spPr>
        <p:txBody>
          <a:bodyPr wrap="square" rtlCol="0">
            <a:spAutoFit/>
          </a:bodyPr>
          <a:p>
            <a:pPr algn="ctr"/>
            <a:r>
              <a:rPr lang="x-none" altLang="en-US" sz="4400">
                <a:solidFill>
                  <a:schemeClr val="bg1"/>
                </a:solidFill>
                <a:latin typeface="Gotham [pyrs]" panose="02000603030000020004" charset="0"/>
                <a:cs typeface="Gotham [pyrs]" panose="02000603030000020004" charset="0"/>
              </a:rPr>
              <a:t>La estadística busca reducir los datos a la </a:t>
            </a:r>
            <a:r>
              <a:rPr lang="x-none" altLang="en-US" sz="4400" b="1">
                <a:solidFill>
                  <a:schemeClr val="bg1"/>
                </a:solidFill>
                <a:latin typeface="Gotham [pyrs]" panose="02000603030000020004" charset="0"/>
                <a:cs typeface="Gotham [pyrs]" panose="02000603030000020004" charset="0"/>
              </a:rPr>
              <a:t>mínima cantidad de información</a:t>
            </a:r>
            <a:r>
              <a:rPr lang="x-none" altLang="en-US" sz="4400">
                <a:solidFill>
                  <a:schemeClr val="bg1"/>
                </a:solidFill>
                <a:latin typeface="Gotham [pyrs]" panose="02000603030000020004" charset="0"/>
                <a:cs typeface="Gotham [pyrs]" panose="02000603030000020004" charset="0"/>
              </a:rPr>
              <a:t> necesaria.</a:t>
            </a:r>
            <a:endParaRPr lang="x-none" altLang="en-US" sz="4400">
              <a:solidFill>
                <a:schemeClr val="bg1"/>
              </a:solidFill>
              <a:latin typeface="Gotham [pyrs]" panose="02000603030000020004" charset="0"/>
              <a:cs typeface="Gotham [pyrs]" panose="020006030300000200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342900" y="1052195"/>
            <a:ext cx="8458200" cy="47529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home/elio/Documents/latinR2019/Presentación/sombrero.gifsombrero"/>
          <p:cNvPicPr>
            <a:picLocks noChangeAspect="1"/>
          </p:cNvPicPr>
          <p:nvPr/>
        </p:nvPicPr>
        <p:blipFill>
          <a:blip r:embed="rId1"/>
          <a:srcRect/>
          <a:stretch>
            <a:fillRect/>
          </a:stretch>
        </p:blipFill>
        <p:spPr>
          <a:xfrm>
            <a:off x="-456565" y="1812925"/>
            <a:ext cx="10057130" cy="27965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ombrero"/>
          <p:cNvPicPr>
            <a:picLocks noChangeAspect="1"/>
          </p:cNvPicPr>
          <p:nvPr/>
        </p:nvPicPr>
        <p:blipFill>
          <a:blip r:embed="rId1"/>
          <a:stretch>
            <a:fillRect/>
          </a:stretch>
        </p:blipFill>
        <p:spPr>
          <a:xfrm>
            <a:off x="-913638" y="1685544"/>
            <a:ext cx="10971276" cy="3051048"/>
          </a:xfrm>
          <a:prstGeom prst="rect">
            <a:avLst/>
          </a:prstGeom>
        </p:spPr>
      </p:pic>
      <p:pic>
        <p:nvPicPr>
          <p:cNvPr id="3" name="Picture 2" descr="/home/elio/Documents/latinR2019/Presentación/sombrero_fin.gifsombrero_fin"/>
          <p:cNvPicPr>
            <a:picLocks noChangeAspect="1"/>
          </p:cNvPicPr>
          <p:nvPr/>
        </p:nvPicPr>
        <p:blipFill>
          <a:blip r:embed="rId2"/>
          <a:srcRect/>
          <a:stretch>
            <a:fillRect/>
          </a:stretch>
        </p:blipFill>
        <p:spPr>
          <a:xfrm>
            <a:off x="-913638" y="1689811"/>
            <a:ext cx="10971276" cy="3051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Picture Placeholder 2"/>
          <p:cNvSpPr>
            <a:spLocks noGrp="1"/>
          </p:cNvSpPr>
          <p:nvPr>
            <p:ph type="pic" sz="quarter" idx="10"/>
          </p:nvPr>
        </p:nvSpPr>
        <p:spPr/>
      </p:sp>
      <p:sp>
        <p:nvSpPr>
          <p:cNvPr id="4" name="Text Placeholder 3"/>
          <p:cNvSpPr>
            <a:spLocks noGrp="1"/>
          </p:cNvSpPr>
          <p:nvPr>
            <p:ph type="body" sz="quarter" idx="1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Arco circuncenital (2)"/>
          <p:cNvPicPr>
            <a:picLocks noChangeAspect="1"/>
          </p:cNvPicPr>
          <p:nvPr/>
        </p:nvPicPr>
        <p:blipFill>
          <a:blip r:embed="rId1"/>
          <a:stretch>
            <a:fillRect/>
          </a:stretch>
        </p:blipFill>
        <p:spPr>
          <a:xfrm>
            <a:off x="-173355" y="-130810"/>
            <a:ext cx="9490710" cy="7118985"/>
          </a:xfrm>
          <a:prstGeom prst="rect">
            <a:avLst/>
          </a:prstGeom>
        </p:spPr>
      </p:pic>
      <p:sp>
        <p:nvSpPr>
          <p:cNvPr id="2" name="Text Box 1"/>
          <p:cNvSpPr txBox="1"/>
          <p:nvPr/>
        </p:nvSpPr>
        <p:spPr>
          <a:xfrm>
            <a:off x="74549" y="221996"/>
            <a:ext cx="9530334" cy="977265"/>
          </a:xfrm>
          <a:prstGeom prst="rect">
            <a:avLst/>
          </a:prstGeom>
          <a:noFill/>
          <a:effectLst>
            <a:outerShdw blurRad="63500" dist="850900" sx="102000" sy="102000" algn="ctr" rotWithShape="0">
              <a:prstClr val="black">
                <a:alpha val="100000"/>
              </a:prstClr>
            </a:outerShdw>
          </a:effectLst>
        </p:spPr>
        <p:txBody>
          <a:bodyPr wrap="square" rtlCol="0">
            <a:spAutoFit/>
          </a:bodyPr>
          <a:p>
            <a:r>
              <a:rPr lang="en-US" sz="5760">
                <a:ln>
                  <a:solidFill>
                    <a:schemeClr val="bg1"/>
                  </a:solidFill>
                </a:ln>
                <a:solidFill>
                  <a:schemeClr val="bg1"/>
                </a:solidFill>
                <a:latin typeface="Parisienne" panose="03020507000000020002" charset="0"/>
                <a:cs typeface="Parisienne" panose="03020507000000020002" charset="0"/>
              </a:rPr>
              <a:t>Ceci n'est pas une pipe </a:t>
            </a:r>
            <a:r>
              <a:rPr lang="en-US" sz="5760">
                <a:ln>
                  <a:solidFill>
                    <a:schemeClr val="bg1"/>
                  </a:solidFill>
                </a:ln>
                <a:solidFill>
                  <a:schemeClr val="bg1"/>
                </a:solidFill>
                <a:latin typeface="Parisienne" panose="03020507000000020002" charset="0"/>
                <a:cs typeface="Parisienne" panose="03020507000000020002" charset="0"/>
                <a:sym typeface="+mn-ea"/>
              </a:rPr>
              <a:t>parhélie</a:t>
            </a:r>
            <a:endParaRPr lang="en-US" sz="5760">
              <a:ln>
                <a:solidFill>
                  <a:schemeClr val="bg1"/>
                </a:solidFill>
              </a:ln>
              <a:solidFill>
                <a:schemeClr val="bg1"/>
              </a:solidFill>
              <a:latin typeface="Parisienne" panose="03020507000000020002" charset="0"/>
              <a:cs typeface="Parisienne" panose="03020507000000020002" charset="0"/>
              <a:sym typeface="+mn-ea"/>
            </a:endParaRPr>
          </a:p>
        </p:txBody>
      </p:sp>
      <p:cxnSp>
        <p:nvCxnSpPr>
          <p:cNvPr id="4" name="Straight Connector 3"/>
          <p:cNvCxnSpPr/>
          <p:nvPr/>
        </p:nvCxnSpPr>
        <p:spPr>
          <a:xfrm>
            <a:off x="4920107" y="783209"/>
            <a:ext cx="121234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ounded Rectangle 3"/>
          <p:cNvSpPr/>
          <p:nvPr userDrawn="1"/>
        </p:nvSpPr>
        <p:spPr>
          <a:xfrm>
            <a:off x="-38100" y="-36913"/>
            <a:ext cx="9220214" cy="6934235"/>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Picture Placeholder 2"/>
          <p:cNvSpPr>
            <a:spLocks noGrp="1"/>
          </p:cNvSpPr>
          <p:nvPr>
            <p:ph type="pic" sz="quarter" idx="10"/>
          </p:nvPr>
        </p:nvSpPr>
        <p:spPr/>
      </p:sp>
      <p:sp>
        <p:nvSpPr>
          <p:cNvPr id="4" name="Text Placeholder 3"/>
          <p:cNvSpPr>
            <a:spLocks noGrp="1"/>
          </p:cNvSpPr>
          <p:nvPr>
            <p:ph type="body" sz="quarter" idx="11"/>
          </p:nvPr>
        </p:nvSpPr>
        <p:spPr/>
        <p:txBody>
          <a:bodyPr/>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quarter" idx="11"/>
          </p:nvPr>
        </p:nvSpPr>
        <p:spPr/>
        <p:txBody>
          <a:bodyPr/>
          <a:p>
            <a:endParaRPr lang="en-US"/>
          </a:p>
        </p:txBody>
      </p:sp>
      <p:pic>
        <p:nvPicPr>
          <p:cNvPr id="5" name="Picture Placeholder 4"/>
          <p:cNvPicPr>
            <a:picLocks noChangeAspect="1"/>
          </p:cNvPicPr>
          <p:nvPr>
            <p:ph type="pic" sz="quarter" idx="10"/>
          </p:nvPr>
        </p:nvPicPr>
        <p:blipFill>
          <a:blip r:embed="rId1"/>
          <a:stretch>
            <a:fillRect/>
          </a:stretch>
        </p:blipFill>
        <p:spPr>
          <a:xfrm>
            <a:off x="1754505" y="1123950"/>
            <a:ext cx="5634355" cy="42259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nergia"/>
          <p:cNvPicPr>
            <a:picLocks noChangeAspect="1"/>
          </p:cNvPicPr>
          <p:nvPr/>
        </p:nvPicPr>
        <p:blipFill>
          <a:blip r:embed="rId1"/>
          <a:stretch>
            <a:fillRect/>
          </a:stretch>
        </p:blipFill>
        <p:spPr>
          <a:xfrm>
            <a:off x="-381317" y="567690"/>
            <a:ext cx="9906635" cy="55937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adiabatica"/>
          <p:cNvPicPr>
            <a:picLocks noChangeAspect="1"/>
          </p:cNvPicPr>
          <p:nvPr/>
        </p:nvPicPr>
        <p:blipFill>
          <a:blip r:embed="rId1"/>
          <a:stretch>
            <a:fillRect/>
          </a:stretch>
        </p:blipFill>
        <p:spPr>
          <a:xfrm>
            <a:off x="182880" y="883920"/>
            <a:ext cx="8778240" cy="43891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561082" y="304800"/>
            <a:ext cx="4022598" cy="502920"/>
          </a:xfrm>
          <a:prstGeom prst="rect">
            <a:avLst/>
          </a:prstGeom>
        </p:spPr>
      </p:pic>
      <p:sp>
        <p:nvSpPr>
          <p:cNvPr id="9" name="Isosceles Triangle 8"/>
          <p:cNvSpPr/>
          <p:nvPr/>
        </p:nvSpPr>
        <p:spPr>
          <a:xfrm>
            <a:off x="2411730" y="1874520"/>
            <a:ext cx="4363974" cy="3890010"/>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
        <p:nvSpPr>
          <p:cNvPr id="3" name="Oval 2"/>
          <p:cNvSpPr/>
          <p:nvPr/>
        </p:nvSpPr>
        <p:spPr>
          <a:xfrm>
            <a:off x="1042416" y="4403598"/>
            <a:ext cx="7059168" cy="2318766"/>
          </a:xfrm>
          <a:prstGeom prst="ellipse">
            <a:avLst/>
          </a:prstGeom>
          <a:noFill/>
          <a:ln w="57150">
            <a:solidFill>
              <a:srgbClr val="7700FF"/>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sz="2160"/>
          </a:p>
        </p:txBody>
      </p:sp>
      <p:sp>
        <p:nvSpPr>
          <p:cNvPr id="11" name="Text Box 10"/>
          <p:cNvSpPr txBox="1"/>
          <p:nvPr/>
        </p:nvSpPr>
        <p:spPr>
          <a:xfrm>
            <a:off x="2784348" y="1215390"/>
            <a:ext cx="3799332" cy="737235"/>
          </a:xfrm>
          <a:prstGeom prst="rect">
            <a:avLst/>
          </a:prstGeom>
          <a:noFill/>
        </p:spPr>
        <p:txBody>
          <a:bodyPr wrap="square" rtlCol="0">
            <a:spAutoFit/>
          </a:bodyPr>
          <a:p>
            <a:pPr algn="ctr"/>
            <a:r>
              <a:rPr lang="en-US" altLang="en-US" sz="4200">
                <a:latin typeface="Gotham Light" charset="0"/>
                <a:cs typeface="Gotham Light" charset="0"/>
              </a:rPr>
              <a:t>F es continua</a:t>
            </a:r>
            <a:endParaRPr lang="en-US" altLang="en-US" sz="4200">
              <a:latin typeface="Gotham Light" charset="0"/>
              <a:cs typeface="Gotham Light" charset="0"/>
            </a:endParaRPr>
          </a:p>
        </p:txBody>
      </p:sp>
      <p:sp>
        <p:nvSpPr>
          <p:cNvPr id="14" name="Text Box 13"/>
          <p:cNvSpPr txBox="1"/>
          <p:nvPr/>
        </p:nvSpPr>
        <p:spPr>
          <a:xfrm>
            <a:off x="179832" y="5764530"/>
            <a:ext cx="4287012" cy="737235"/>
          </a:xfrm>
          <a:prstGeom prst="rect">
            <a:avLst/>
          </a:prstGeom>
          <a:noFill/>
        </p:spPr>
        <p:txBody>
          <a:bodyPr wrap="square" rtlCol="0">
            <a:spAutoFit/>
          </a:bodyPr>
          <a:p>
            <a:pPr algn="ctr"/>
            <a:r>
              <a:rPr lang="en-US" altLang="en-US" sz="4200">
                <a:latin typeface="Gotham Light" charset="0"/>
                <a:cs typeface="Gotham Light" charset="0"/>
              </a:rPr>
              <a:t>F es inyectiva</a:t>
            </a:r>
            <a:endParaRPr lang="en-US" altLang="en-US" sz="4200">
              <a:latin typeface="Gotham Light" charset="0"/>
              <a:cs typeface="Gotham Light" charset="0"/>
            </a:endParaRPr>
          </a:p>
        </p:txBody>
      </p:sp>
      <p:sp>
        <p:nvSpPr>
          <p:cNvPr id="4" name="Text Box 3"/>
          <p:cNvSpPr txBox="1"/>
          <p:nvPr/>
        </p:nvSpPr>
        <p:spPr>
          <a:xfrm>
            <a:off x="2026158" y="3703320"/>
            <a:ext cx="5091684" cy="681990"/>
          </a:xfrm>
          <a:prstGeom prst="rect">
            <a:avLst/>
          </a:prstGeom>
          <a:noFill/>
        </p:spPr>
        <p:txBody>
          <a:bodyPr wrap="square" rtlCol="0">
            <a:spAutoFit/>
          </a:bodyPr>
          <a:p>
            <a:pPr algn="ctr"/>
            <a:r>
              <a:rPr lang="en-US" altLang="en-US" sz="3840">
                <a:ln>
                  <a:solidFill>
                    <a:schemeClr val="tx1"/>
                  </a:solidFill>
                </a:ln>
                <a:solidFill>
                  <a:srgbClr val="7700FF"/>
                </a:solidFill>
                <a:latin typeface="Gotham Black" panose="02000604040000020004" charset="0"/>
                <a:cs typeface="Gotham Black" panose="02000604040000020004" charset="0"/>
              </a:rPr>
              <a:t>¿?</a:t>
            </a:r>
            <a:endParaRPr lang="en-US" altLang="en-US" sz="3840">
              <a:ln>
                <a:solidFill>
                  <a:schemeClr val="tx1"/>
                </a:solidFill>
              </a:ln>
              <a:solidFill>
                <a:srgbClr val="7700FF"/>
              </a:solidFill>
              <a:latin typeface="Gotham Black" panose="02000604040000020004" charset="0"/>
              <a:cs typeface="Gotham Black" panose="02000604040000020004" charset="0"/>
            </a:endParaRPr>
          </a:p>
        </p:txBody>
      </p:sp>
      <p:sp>
        <p:nvSpPr>
          <p:cNvPr id="13" name="Text Box 12"/>
          <p:cNvSpPr txBox="1"/>
          <p:nvPr/>
        </p:nvSpPr>
        <p:spPr>
          <a:xfrm>
            <a:off x="5594604" y="5764530"/>
            <a:ext cx="3799332" cy="737235"/>
          </a:xfrm>
          <a:prstGeom prst="rect">
            <a:avLst/>
          </a:prstGeom>
          <a:noFill/>
        </p:spPr>
        <p:txBody>
          <a:bodyPr wrap="square" rtlCol="0">
            <a:spAutoFit/>
          </a:bodyPr>
          <a:p>
            <a:pPr algn="ctr"/>
            <a:r>
              <a:rPr lang="en-US" altLang="en-US" sz="4200">
                <a:latin typeface="Gotham Light" charset="0"/>
                <a:cs typeface="Gotham Light" charset="0"/>
              </a:rPr>
              <a:t>m &lt; n</a:t>
            </a:r>
            <a:endParaRPr lang="en-US" altLang="en-US" sz="4200">
              <a:latin typeface="Gotham Light" charset="0"/>
              <a:cs typeface="Gotham Light"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26364" y="341376"/>
            <a:ext cx="7891272" cy="617524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4070604" y="5785104"/>
            <a:ext cx="5574792" cy="423545"/>
          </a:xfrm>
          <a:prstGeom prst="rect">
            <a:avLst/>
          </a:prstGeom>
          <a:noFill/>
        </p:spPr>
        <p:txBody>
          <a:bodyPr wrap="square" rtlCol="0" anchor="t">
            <a:spAutoFit/>
          </a:bodyPr>
          <a:p>
            <a:r>
              <a:rPr lang="en-US" sz="2160"/>
              <a:t>https://github.com/Ranlot/single-parameter-fit</a:t>
            </a:r>
            <a:endParaRPr lang="en-US" sz="2160"/>
          </a:p>
        </p:txBody>
      </p:sp>
      <p:sp>
        <p:nvSpPr>
          <p:cNvPr id="12" name="Text Box 11"/>
          <p:cNvSpPr txBox="1"/>
          <p:nvPr/>
        </p:nvSpPr>
        <p:spPr>
          <a:xfrm>
            <a:off x="4070604" y="6115050"/>
            <a:ext cx="5574792" cy="423545"/>
          </a:xfrm>
          <a:prstGeom prst="rect">
            <a:avLst/>
          </a:prstGeom>
          <a:noFill/>
        </p:spPr>
        <p:txBody>
          <a:bodyPr wrap="square" rtlCol="0" anchor="t">
            <a:spAutoFit/>
          </a:bodyPr>
          <a:p>
            <a:r>
              <a:rPr lang="en-US" sz="2160"/>
              <a:t>https://github.com/eliocamp/spfit</a:t>
            </a:r>
            <a:endParaRPr lang="en-US" sz="2160"/>
          </a:p>
        </p:txBody>
      </p:sp>
      <p:sp>
        <p:nvSpPr>
          <p:cNvPr id="18" name="Text Box 17"/>
          <p:cNvSpPr txBox="1"/>
          <p:nvPr/>
        </p:nvSpPr>
        <p:spPr>
          <a:xfrm>
            <a:off x="8760714" y="7353300"/>
            <a:ext cx="3048000" cy="1087755"/>
          </a:xfrm>
          <a:prstGeom prst="rect">
            <a:avLst/>
          </a:prstGeom>
          <a:noFill/>
        </p:spPr>
        <p:txBody>
          <a:bodyPr wrap="square" rtlCol="0" anchor="t">
            <a:spAutoFit/>
          </a:bodyPr>
          <a:p>
            <a:r>
              <a:rPr lang="en-US" sz="2160"/>
              <a:t>\mathrm{datos} = \sin^2  \left ( 2^{x\tau} \arcsin \sqrt{\alpha} \right ) </a:t>
            </a:r>
            <a:endParaRPr lang="en-US" sz="216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2" name="Picture 1"/>
          <p:cNvPicPr>
            <a:picLocks noChangeAspect="1"/>
          </p:cNvPicPr>
          <p:nvPr/>
        </p:nvPicPr>
        <p:blipFill>
          <a:blip r:embed="rId2"/>
          <a:stretch>
            <a:fillRect/>
          </a:stretch>
        </p:blipFill>
        <p:spPr>
          <a:xfrm>
            <a:off x="350647" y="3384042"/>
            <a:ext cx="3076956" cy="2384298"/>
          </a:xfrm>
          <a:prstGeom prst="rect">
            <a:avLst/>
          </a:prstGeom>
        </p:spPr>
      </p:pic>
      <p:sp>
        <p:nvSpPr>
          <p:cNvPr id="3" name="Text Box 2"/>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2" name="Picture 1"/>
          <p:cNvPicPr>
            <a:picLocks noChangeAspect="1"/>
          </p:cNvPicPr>
          <p:nvPr/>
        </p:nvPicPr>
        <p:blipFill>
          <a:blip r:embed="rId2"/>
          <a:stretch>
            <a:fillRect/>
          </a:stretch>
        </p:blipFill>
        <p:spPr>
          <a:xfrm>
            <a:off x="350647" y="3384042"/>
            <a:ext cx="3076956" cy="2384298"/>
          </a:xfrm>
          <a:prstGeom prst="rect">
            <a:avLst/>
          </a:prstGeom>
        </p:spPr>
      </p:pic>
      <p:pic>
        <p:nvPicPr>
          <p:cNvPr id="3" name="Picture 2" descr="/home/elio/Documents/latinR2019/Presentación/azul_espectro.pngazul_espectro"/>
          <p:cNvPicPr>
            <a:picLocks noChangeAspect="1"/>
          </p:cNvPicPr>
          <p:nvPr/>
        </p:nvPicPr>
        <p:blipFill>
          <a:blip r:embed="rId3"/>
          <a:srcRect/>
          <a:stretch>
            <a:fillRect/>
          </a:stretch>
        </p:blipFill>
        <p:spPr>
          <a:xfrm>
            <a:off x="23749" y="344424"/>
            <a:ext cx="4389120" cy="3291840"/>
          </a:xfrm>
          <a:prstGeom prst="rect">
            <a:avLst/>
          </a:prstGeom>
        </p:spPr>
      </p:pic>
      <p:cxnSp>
        <p:nvCxnSpPr>
          <p:cNvPr id="4" name="Straight Connector 3"/>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9" name="Text Box 8"/>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2" name="Picture 1" descr="conos_helado"/>
          <p:cNvPicPr>
            <a:picLocks noChangeAspect="1"/>
          </p:cNvPicPr>
          <p:nvPr/>
        </p:nvPicPr>
        <p:blipFill>
          <a:blip r:embed="rId2"/>
          <a:stretch>
            <a:fillRect/>
          </a:stretch>
        </p:blipFill>
        <p:spPr>
          <a:xfrm>
            <a:off x="6342126" y="1954530"/>
            <a:ext cx="2309622" cy="1053084"/>
          </a:xfrm>
          <a:prstGeom prst="rect">
            <a:avLst/>
          </a:prstGeom>
        </p:spPr>
      </p:pic>
      <p:pic>
        <p:nvPicPr>
          <p:cNvPr id="3" name="Picture 2"/>
          <p:cNvPicPr>
            <a:picLocks noChangeAspect="1"/>
          </p:cNvPicPr>
          <p:nvPr/>
        </p:nvPicPr>
        <p:blipFill>
          <a:blip r:embed="rId3"/>
          <a:stretch>
            <a:fillRect/>
          </a:stretch>
        </p:blipFill>
        <p:spPr>
          <a:xfrm>
            <a:off x="350647" y="3384042"/>
            <a:ext cx="3076956" cy="2384298"/>
          </a:xfrm>
          <a:prstGeom prst="rect">
            <a:avLst/>
          </a:prstGeom>
        </p:spPr>
      </p:pic>
      <p:pic>
        <p:nvPicPr>
          <p:cNvPr id="4" name="Picture 3" descr="/home/elio/Documents/latinR2019/Presentación/azul_espectro.pngazul_espectro"/>
          <p:cNvPicPr>
            <a:picLocks noChangeAspect="1"/>
          </p:cNvPicPr>
          <p:nvPr/>
        </p:nvPicPr>
        <p:blipFill>
          <a:blip r:embed="rId4"/>
          <a:srcRect/>
          <a:stretch>
            <a:fillRect/>
          </a:stretch>
        </p:blipFill>
        <p:spPr>
          <a:xfrm>
            <a:off x="23749" y="344424"/>
            <a:ext cx="4389120" cy="3291840"/>
          </a:xfrm>
          <a:prstGeom prst="rect">
            <a:avLst/>
          </a:prstGeom>
        </p:spPr>
      </p:pic>
      <p:cxnSp>
        <p:nvCxnSpPr>
          <p:cNvPr id="5" name="Straight Connector 4"/>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10" name="Text Box 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abeza"/>
          <p:cNvPicPr>
            <a:picLocks noChangeAspect="1"/>
          </p:cNvPicPr>
          <p:nvPr/>
        </p:nvPicPr>
        <p:blipFill>
          <a:blip r:embed="rId1"/>
          <a:srcRect b="14267"/>
          <a:stretch>
            <a:fillRect/>
          </a:stretch>
        </p:blipFill>
        <p:spPr>
          <a:xfrm>
            <a:off x="5994654" y="3384042"/>
            <a:ext cx="2910840" cy="2495550"/>
          </a:xfrm>
          <a:prstGeom prst="rect">
            <a:avLst/>
          </a:prstGeom>
        </p:spPr>
      </p:pic>
      <p:pic>
        <p:nvPicPr>
          <p:cNvPr id="4" name="Picture 3" descr="conos_calle"/>
          <p:cNvPicPr>
            <a:picLocks noChangeAspect="1"/>
          </p:cNvPicPr>
          <p:nvPr/>
        </p:nvPicPr>
        <p:blipFill>
          <a:blip r:embed="rId2"/>
          <a:stretch>
            <a:fillRect/>
          </a:stretch>
        </p:blipFill>
        <p:spPr>
          <a:xfrm>
            <a:off x="6320790" y="1954530"/>
            <a:ext cx="2352415" cy="1053389"/>
          </a:xfrm>
          <a:prstGeom prst="rect">
            <a:avLst/>
          </a:prstGeom>
        </p:spPr>
      </p:pic>
      <p:pic>
        <p:nvPicPr>
          <p:cNvPr id="2" name="Picture 1"/>
          <p:cNvPicPr>
            <a:picLocks noChangeAspect="1"/>
          </p:cNvPicPr>
          <p:nvPr/>
        </p:nvPicPr>
        <p:blipFill>
          <a:blip r:embed="rId3"/>
          <a:stretch>
            <a:fillRect/>
          </a:stretch>
        </p:blipFill>
        <p:spPr>
          <a:xfrm>
            <a:off x="350647" y="3384042"/>
            <a:ext cx="3076956" cy="2384298"/>
          </a:xfrm>
          <a:prstGeom prst="rect">
            <a:avLst/>
          </a:prstGeom>
        </p:spPr>
      </p:pic>
      <p:pic>
        <p:nvPicPr>
          <p:cNvPr id="3" name="Picture 2" descr="/home/elio/Documents/latinR2019/Presentación/azul_espectro.pngazul_espectro"/>
          <p:cNvPicPr>
            <a:picLocks noChangeAspect="1"/>
          </p:cNvPicPr>
          <p:nvPr/>
        </p:nvPicPr>
        <p:blipFill>
          <a:blip r:embed="rId4"/>
          <a:srcRect/>
          <a:stretch>
            <a:fillRect/>
          </a:stretch>
        </p:blipFill>
        <p:spPr>
          <a:xfrm>
            <a:off x="23749" y="344424"/>
            <a:ext cx="4389120" cy="3291840"/>
          </a:xfrm>
          <a:prstGeom prst="rect">
            <a:avLst/>
          </a:prstGeom>
        </p:spPr>
      </p:pic>
      <p:cxnSp>
        <p:nvCxnSpPr>
          <p:cNvPr id="5" name="Straight Connector 4"/>
          <p:cNvCxnSpPr/>
          <p:nvPr/>
        </p:nvCxnSpPr>
        <p:spPr>
          <a:xfrm>
            <a:off x="649351" y="3018282"/>
            <a:ext cx="1282446" cy="1259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2052193" y="3021330"/>
            <a:ext cx="2247138" cy="1256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06651" y="4130040"/>
            <a:ext cx="172974" cy="172974"/>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60"/>
          </a:p>
        </p:txBody>
      </p:sp>
      <p:sp>
        <p:nvSpPr>
          <p:cNvPr id="10" name="Text Box 9"/>
          <p:cNvSpPr txBox="1"/>
          <p:nvPr/>
        </p:nvSpPr>
        <p:spPr>
          <a:xfrm>
            <a:off x="-1764919" y="6099048"/>
            <a:ext cx="10808208" cy="496570"/>
          </a:xfrm>
          <a:prstGeom prst="rect">
            <a:avLst/>
          </a:prstGeom>
          <a:noFill/>
        </p:spPr>
        <p:txBody>
          <a:bodyPr wrap="square" rtlCol="0" anchor="t">
            <a:spAutoFit/>
          </a:bodyPr>
          <a:p>
            <a:pPr algn="r"/>
            <a:r>
              <a:rPr lang="en-US" sz="1320">
                <a:latin typeface="Gotham [pyrs]" panose="02000603030000020004" charset="0"/>
                <a:cs typeface="Gotham [pyrs]" panose="02000603030000020004" charset="0"/>
                <a:sym typeface="+mn-ea"/>
              </a:rPr>
              <a:t>Jamie Wong</a:t>
            </a:r>
            <a:r>
              <a:rPr lang="x-none" altLang="en-US" sz="1320">
                <a:latin typeface="Gotham [pyrs]" panose="02000603030000020004" charset="0"/>
                <a:cs typeface="Gotham [pyrs]" panose="02000603030000020004" charset="0"/>
                <a:sym typeface="+mn-ea"/>
              </a:rPr>
              <a:t>, </a:t>
            </a:r>
            <a:r>
              <a:rPr lang="en-US" sz="1320">
                <a:latin typeface="Gotham [pyrs]" panose="02000603030000020004" charset="0"/>
                <a:cs typeface="Gotham [pyrs]" panose="02000603030000020004" charset="0"/>
                <a:sym typeface="+mn-ea"/>
              </a:rPr>
              <a:t>Color: From Hexcodes to Eyeballs</a:t>
            </a:r>
            <a:r>
              <a:rPr lang="x-none" altLang="en-US" sz="1320">
                <a:latin typeface="Gotham [pyrs]" panose="02000603030000020004" charset="0"/>
                <a:cs typeface="Gotham [pyrs]" panose="02000603030000020004" charset="0"/>
                <a:sym typeface="+mn-ea"/>
              </a:rPr>
              <a:t>. </a:t>
            </a:r>
            <a:endParaRPr lang="x-none" altLang="en-US" sz="1320">
              <a:latin typeface="Gotham [pyrs]" panose="02000603030000020004" charset="0"/>
              <a:cs typeface="Gotham [pyrs]" panose="02000603030000020004" charset="0"/>
              <a:sym typeface="+mn-ea"/>
            </a:endParaRPr>
          </a:p>
          <a:p>
            <a:pPr algn="r"/>
            <a:r>
              <a:rPr lang="en-US" sz="1320">
                <a:latin typeface="Gotham [pyrs]" panose="02000603030000020004" charset="0"/>
                <a:cs typeface="Gotham [pyrs]" panose="02000603030000020004" charset="0"/>
                <a:sym typeface="+mn-ea"/>
              </a:rPr>
              <a:t>http://jamie-wong.com/post/color/</a:t>
            </a:r>
            <a:endParaRPr lang="en-US" sz="1320">
              <a:latin typeface="Gotham [pyrs]" panose="02000603030000020004" charset="0"/>
              <a:cs typeface="Gotham [pyrs]" panose="0200060303000002000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1411</Words>
  <Application>WPS Presentation</Application>
  <PresentationFormat>On-screen Show (16:10)</PresentationFormat>
  <Paragraphs>78</Paragraphs>
  <Slides>48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48</vt:i4>
      </vt:variant>
    </vt:vector>
  </HeadingPairs>
  <TitlesOfParts>
    <vt:vector size="66" baseType="lpstr">
      <vt:lpstr>Arial</vt:lpstr>
      <vt:lpstr>SimSun</vt:lpstr>
      <vt:lpstr>Wingdings</vt:lpstr>
      <vt:lpstr>Gotham Light</vt:lpstr>
      <vt:lpstr>Fira Code</vt:lpstr>
      <vt:lpstr>Arial Black</vt:lpstr>
      <vt:lpstr>Gotham Black</vt:lpstr>
      <vt:lpstr>Font Awesome 5 Brands</vt:lpstr>
      <vt:lpstr>Gotham Book</vt:lpstr>
      <vt:lpstr>Parisienne</vt:lpstr>
      <vt:lpstr>Gotham [pyrs]</vt:lpstr>
      <vt:lpstr>Gotham [H&amp;FJ]</vt:lpstr>
      <vt:lpstr>Calibri</vt:lpstr>
      <vt:lpstr>微软雅黑</vt:lpstr>
      <vt:lpstr>Arial Unicode MS</vt:lpstr>
      <vt:lpstr>Droid Sans Fallback</vt:lpstr>
      <vt:lpstr>Times New Roman</vt:lpstr>
      <vt:lpstr>Office Theme</vt:lpstr>
      <vt:lpstr>Si te gusta la estadística bancate los metámeros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712</cp:revision>
  <dcterms:created xsi:type="dcterms:W3CDTF">2019-09-24T02:58:09Z</dcterms:created>
  <dcterms:modified xsi:type="dcterms:W3CDTF">2019-09-24T02:58:09Z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ies>
</file>